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73" r:id="rId4"/>
    <p:sldId id="372" r:id="rId5"/>
    <p:sldId id="326" r:id="rId6"/>
    <p:sldId id="393" r:id="rId7"/>
    <p:sldId id="257" r:id="rId8"/>
    <p:sldId id="259" r:id="rId9"/>
    <p:sldId id="260" r:id="rId10"/>
    <p:sldId id="261" r:id="rId11"/>
    <p:sldId id="262" r:id="rId12"/>
    <p:sldId id="263" r:id="rId13"/>
    <p:sldId id="264" r:id="rId14"/>
    <p:sldId id="265" r:id="rId15"/>
    <p:sldId id="266" r:id="rId16"/>
    <p:sldId id="327" r:id="rId17"/>
    <p:sldId id="277" r:id="rId18"/>
    <p:sldId id="267" r:id="rId19"/>
    <p:sldId id="276" r:id="rId20"/>
    <p:sldId id="272" r:id="rId21"/>
    <p:sldId id="273" r:id="rId22"/>
    <p:sldId id="271" r:id="rId23"/>
    <p:sldId id="278" r:id="rId24"/>
    <p:sldId id="323" r:id="rId25"/>
    <p:sldId id="279" r:id="rId26"/>
    <p:sldId id="280" r:id="rId27"/>
    <p:sldId id="281" r:id="rId28"/>
    <p:sldId id="282" r:id="rId29"/>
    <p:sldId id="283" r:id="rId30"/>
    <p:sldId id="284" r:id="rId31"/>
    <p:sldId id="285" r:id="rId32"/>
    <p:sldId id="286" r:id="rId33"/>
    <p:sldId id="287" r:id="rId34"/>
    <p:sldId id="288" r:id="rId35"/>
    <p:sldId id="289" r:id="rId36"/>
    <p:sldId id="293" r:id="rId37"/>
    <p:sldId id="294" r:id="rId38"/>
    <p:sldId id="290" r:id="rId39"/>
    <p:sldId id="292"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24" r:id="rId57"/>
    <p:sldId id="311" r:id="rId58"/>
    <p:sldId id="312" r:id="rId59"/>
    <p:sldId id="325" r:id="rId60"/>
    <p:sldId id="313" r:id="rId61"/>
    <p:sldId id="314" r:id="rId62"/>
    <p:sldId id="315" r:id="rId63"/>
    <p:sldId id="316" r:id="rId64"/>
    <p:sldId id="317" r:id="rId65"/>
    <p:sldId id="318" r:id="rId66"/>
    <p:sldId id="319" r:id="rId67"/>
    <p:sldId id="320" r:id="rId68"/>
    <p:sldId id="321" r:id="rId69"/>
    <p:sldId id="374" r:id="rId70"/>
    <p:sldId id="375" r:id="rId71"/>
    <p:sldId id="376" r:id="rId72"/>
    <p:sldId id="377" r:id="rId73"/>
    <p:sldId id="378" r:id="rId74"/>
    <p:sldId id="291" r:id="rId75"/>
    <p:sldId id="379" r:id="rId76"/>
    <p:sldId id="380" r:id="rId77"/>
    <p:sldId id="381" r:id="rId78"/>
    <p:sldId id="382" r:id="rId79"/>
    <p:sldId id="383" r:id="rId80"/>
    <p:sldId id="384" r:id="rId81"/>
    <p:sldId id="385" r:id="rId82"/>
    <p:sldId id="386" r:id="rId83"/>
    <p:sldId id="387" r:id="rId84"/>
    <p:sldId id="388" r:id="rId85"/>
    <p:sldId id="392" r:id="rId86"/>
    <p:sldId id="355" r:id="rId87"/>
    <p:sldId id="357" r:id="rId88"/>
    <p:sldId id="358" r:id="rId89"/>
    <p:sldId id="359" r:id="rId90"/>
    <p:sldId id="367" r:id="rId91"/>
    <p:sldId id="360" r:id="rId92"/>
    <p:sldId id="361" r:id="rId93"/>
    <p:sldId id="362" r:id="rId94"/>
    <p:sldId id="363" r:id="rId95"/>
    <p:sldId id="365" r:id="rId96"/>
    <p:sldId id="366" r:id="rId97"/>
    <p:sldId id="322" r:id="rId98"/>
    <p:sldId id="389"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p:scale>
          <a:sx n="70" d="100"/>
          <a:sy n="70" d="100"/>
        </p:scale>
        <p:origin x="326"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24528-A5CE-4ADD-8838-ACAA366012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EEC3B3-977F-4FD4-8B18-9FFF79B4B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ED8DC-8E52-4A2F-BA58-464973D37126}"/>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5" name="Footer Placeholder 4">
            <a:extLst>
              <a:ext uri="{FF2B5EF4-FFF2-40B4-BE49-F238E27FC236}">
                <a16:creationId xmlns:a16="http://schemas.microsoft.com/office/drawing/2014/main" id="{857F243B-2D81-4068-91AB-8991CA2FDD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EA7F4B-C797-429D-9CE4-8B9DAFEC9D98}"/>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741715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6CF47-D2DD-45C3-A085-791F4B0B1F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3B1CA4-0D9A-4EAF-87D3-2EE196C77C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6FC7A-53F1-4A5B-9388-EEC8D8161753}"/>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5" name="Footer Placeholder 4">
            <a:extLst>
              <a:ext uri="{FF2B5EF4-FFF2-40B4-BE49-F238E27FC236}">
                <a16:creationId xmlns:a16="http://schemas.microsoft.com/office/drawing/2014/main" id="{4A78032F-325D-4BCD-9A11-285A1CAEF3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696104-8AEF-4DEC-9337-E036473B9D28}"/>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820733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172D-5463-429A-9F4C-E29402F3FE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484A75-731E-4341-ABAB-FE92EC27BC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6E1E42-CABA-4D4A-9304-C3FC71E4447F}"/>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5" name="Footer Placeholder 4">
            <a:extLst>
              <a:ext uri="{FF2B5EF4-FFF2-40B4-BE49-F238E27FC236}">
                <a16:creationId xmlns:a16="http://schemas.microsoft.com/office/drawing/2014/main" id="{EB6E40BC-8087-426E-991B-D251603F66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3577C9-12F5-4E2B-85FA-EEA4D4733A4E}"/>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225567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8B44D-189D-4EC2-B6CE-35646DD267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73CB16-5EB2-4DB9-A58A-1D5D4A80DD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A374C3-86E6-4D52-821A-4F854B89A1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A09D0-AAB6-4182-A47B-6BCE084619B8}"/>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6" name="Footer Placeholder 5">
            <a:extLst>
              <a:ext uri="{FF2B5EF4-FFF2-40B4-BE49-F238E27FC236}">
                <a16:creationId xmlns:a16="http://schemas.microsoft.com/office/drawing/2014/main" id="{BD963828-4304-468E-AC69-FEDB047672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0AE4BA-BB38-4303-80E4-3C94A549573D}"/>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166819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DF231-1D0D-4AA9-AB5B-D1695EF637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30530D-F1FF-465B-AD9B-AD78967EE8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6FAB98-6D3F-464B-9D98-59CFA84C71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BF778B-5D36-41CD-943C-8152BA8751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94B050-8856-4B8C-89DC-117513379E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FCB4AB-ED56-4E77-A8DE-6D0A7D696320}"/>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8" name="Footer Placeholder 7">
            <a:extLst>
              <a:ext uri="{FF2B5EF4-FFF2-40B4-BE49-F238E27FC236}">
                <a16:creationId xmlns:a16="http://schemas.microsoft.com/office/drawing/2014/main" id="{2BBEC749-D4E9-4296-A92E-F2BE58EBC4B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FA48FE0-4402-4800-BD1B-DFA11DEAC7DE}"/>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238914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4A34-994B-43F2-9EEF-AF5BEEC683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5DF101-FD3D-4E9F-970D-6F722A737051}"/>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4" name="Footer Placeholder 3">
            <a:extLst>
              <a:ext uri="{FF2B5EF4-FFF2-40B4-BE49-F238E27FC236}">
                <a16:creationId xmlns:a16="http://schemas.microsoft.com/office/drawing/2014/main" id="{0DFF8CA2-719B-4399-8988-07B46080E1F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FE3E2BC-2DFD-432C-AC39-BFA278CD7941}"/>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423610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0F6F4-6170-4437-A291-2F44AB205262}"/>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3" name="Footer Placeholder 2">
            <a:extLst>
              <a:ext uri="{FF2B5EF4-FFF2-40B4-BE49-F238E27FC236}">
                <a16:creationId xmlns:a16="http://schemas.microsoft.com/office/drawing/2014/main" id="{9A660EA5-668A-4241-A03E-28FD25A2674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5A4258F-9061-4B78-A4B5-052C16ABDE46}"/>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2066233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BAC5-A58E-43E9-A33F-CB2B8DA4E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7E44E3-6737-40A0-A4A3-5DC4EA7B07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097CE-84D6-4264-8AD6-3EFC5DC782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E4E2AA-9773-4B65-8F41-357062C52CFA}"/>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6" name="Footer Placeholder 5">
            <a:extLst>
              <a:ext uri="{FF2B5EF4-FFF2-40B4-BE49-F238E27FC236}">
                <a16:creationId xmlns:a16="http://schemas.microsoft.com/office/drawing/2014/main" id="{3978E6DD-9C95-4856-8514-069C0EE99B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1C6B25-4BB1-44DE-B52A-CF8461388B25}"/>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3238822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564C-561A-41FE-ACBC-BDD09CCF7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6836C-C848-4102-805E-FF4213A3A5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8EA41E2-49ED-449B-AE86-CAF3F7B267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2D37D4-00B3-491D-B8D2-9D1A873D4A58}"/>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6" name="Footer Placeholder 5">
            <a:extLst>
              <a:ext uri="{FF2B5EF4-FFF2-40B4-BE49-F238E27FC236}">
                <a16:creationId xmlns:a16="http://schemas.microsoft.com/office/drawing/2014/main" id="{57E3F4E4-5062-4FD1-8931-7817E6BB73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B378DA6-B8DF-49AB-BC01-30FAE5E54203}"/>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2197783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68AC-6FCB-4E4B-BC83-E69D26EB94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23C6E8-A3E0-4181-8CFE-F587C9B9FD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BB44F-DCEE-4E8A-8E9A-6DAF35D20D88}"/>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5" name="Footer Placeholder 4">
            <a:extLst>
              <a:ext uri="{FF2B5EF4-FFF2-40B4-BE49-F238E27FC236}">
                <a16:creationId xmlns:a16="http://schemas.microsoft.com/office/drawing/2014/main" id="{098C835E-F072-41D1-B40E-DA619A973A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EE9B6B-723D-4306-A294-CF4681D1EFCC}"/>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378945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51E046-90AB-4005-B2E4-0CD1DF4A06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4B47F0-8BB2-4AD2-9821-5C26E32AB4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40980F-EF71-4221-BBA8-B3E63426B1C3}"/>
              </a:ext>
            </a:extLst>
          </p:cNvPr>
          <p:cNvSpPr>
            <a:spLocks noGrp="1"/>
          </p:cNvSpPr>
          <p:nvPr>
            <p:ph type="dt" sz="half" idx="10"/>
          </p:nvPr>
        </p:nvSpPr>
        <p:spPr/>
        <p:txBody>
          <a:bodyPr/>
          <a:lstStyle/>
          <a:p>
            <a:fld id="{E9358ED1-39AC-4D63-A9DD-C604A042E11C}" type="datetimeFigureOut">
              <a:rPr lang="en-US" smtClean="0"/>
              <a:t>10/24/2019</a:t>
            </a:fld>
            <a:endParaRPr lang="en-US" dirty="0"/>
          </a:p>
        </p:txBody>
      </p:sp>
      <p:sp>
        <p:nvSpPr>
          <p:cNvPr id="5" name="Footer Placeholder 4">
            <a:extLst>
              <a:ext uri="{FF2B5EF4-FFF2-40B4-BE49-F238E27FC236}">
                <a16:creationId xmlns:a16="http://schemas.microsoft.com/office/drawing/2014/main" id="{D48BFACC-BE24-42E2-8037-845281FD86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7026D9-CB1C-4F73-86FA-E1AD34F62F85}"/>
              </a:ext>
            </a:extLst>
          </p:cNvPr>
          <p:cNvSpPr>
            <a:spLocks noGrp="1"/>
          </p:cNvSpPr>
          <p:nvPr>
            <p:ph type="sldNum" sz="quarter" idx="12"/>
          </p:nvPr>
        </p:nvSpPr>
        <p:spPr/>
        <p:txBody>
          <a:bodyPr/>
          <a:lstStyle/>
          <a:p>
            <a:fld id="{C157D4DF-8F42-495B-A42E-EC46EECB7D80}" type="slidenum">
              <a:rPr lang="en-US" smtClean="0"/>
              <a:t>‹#›</a:t>
            </a:fld>
            <a:endParaRPr lang="en-US" dirty="0"/>
          </a:p>
        </p:txBody>
      </p:sp>
    </p:spTree>
    <p:extLst>
      <p:ext uri="{BB962C8B-B14F-4D97-AF65-F5344CB8AC3E}">
        <p14:creationId xmlns:p14="http://schemas.microsoft.com/office/powerpoint/2010/main" val="233769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A6EB642-8C72-466F-8518-FBAF23BBFDC2}" type="datetimeFigureOut">
              <a:rPr lang="en-US" smtClean="0"/>
              <a:t>10/29/2019</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1FA1613A-B302-40C8-931F-FCD3E6ED8EEF}" type="slidenum">
              <a:rPr lang="en-US" smtClean="0"/>
              <a:t>‹#›</a:t>
            </a:fld>
            <a:endParaRPr lang="en-US"/>
          </a:p>
        </p:txBody>
      </p:sp>
    </p:spTree>
    <p:extLst>
      <p:ext uri="{BB962C8B-B14F-4D97-AF65-F5344CB8AC3E}">
        <p14:creationId xmlns:p14="http://schemas.microsoft.com/office/powerpoint/2010/main" val="768253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6EB642-8C72-466F-8518-FBAF23BBFDC2}"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799139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6EB642-8C72-466F-8518-FBAF23BBFDC2}"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2890645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6EB642-8C72-466F-8518-FBAF23BBFDC2}" type="datetimeFigureOut">
              <a:rPr lang="en-US" smtClean="0"/>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1949969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6EB642-8C72-466F-8518-FBAF23BBFDC2}" type="datetimeFigureOut">
              <a:rPr lang="en-US" smtClean="0"/>
              <a:t>10/29/2019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263574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6EB642-8C72-466F-8518-FBAF23BBFDC2}" type="datetimeFigureOut">
              <a:rPr lang="en-US" smtClean="0"/>
              <a:t>10/29/2019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1344552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EB642-8C72-466F-8518-FBAF23BBFDC2}" type="datetimeFigureOut">
              <a:rPr lang="en-US" smtClean="0"/>
              <a:t>10/29/2019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2402521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1A6EB642-8C72-466F-8518-FBAF23BBFDC2}" type="datetimeFigureOut">
              <a:rPr lang="en-US" smtClean="0"/>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FA1613A-B302-40C8-931F-FCD3E6ED8EEF}" type="slidenum">
              <a:rPr lang="en-US" smtClean="0"/>
              <a:t>‹#›</a:t>
            </a:fld>
            <a:endParaRPr lang="en-US"/>
          </a:p>
        </p:txBody>
      </p:sp>
    </p:spTree>
    <p:extLst>
      <p:ext uri="{BB962C8B-B14F-4D97-AF65-F5344CB8AC3E}">
        <p14:creationId xmlns:p14="http://schemas.microsoft.com/office/powerpoint/2010/main" val="1515496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A6EB642-8C72-466F-8518-FBAF23BBFDC2}" type="datetimeFigureOut">
              <a:rPr lang="en-US" smtClean="0"/>
              <a:t>10/29/2019</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1FA1613A-B302-40C8-931F-FCD3E6ED8EEF}" type="slidenum">
              <a:rPr lang="en-US" smtClean="0"/>
              <a:t>‹#›</a:t>
            </a:fld>
            <a:endParaRPr lang="en-US"/>
          </a:p>
        </p:txBody>
      </p:sp>
    </p:spTree>
    <p:extLst>
      <p:ext uri="{BB962C8B-B14F-4D97-AF65-F5344CB8AC3E}">
        <p14:creationId xmlns:p14="http://schemas.microsoft.com/office/powerpoint/2010/main" val="2036531275"/>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6EB642-8C72-466F-8518-FBAF23BBFDC2}"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3536069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6EB642-8C72-466F-8518-FBAF23BBFDC2}"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A1613A-B302-40C8-931F-FCD3E6ED8EEF}" type="slidenum">
              <a:rPr lang="en-US" smtClean="0"/>
              <a:t>‹#›</a:t>
            </a:fld>
            <a:endParaRPr lang="en-US"/>
          </a:p>
        </p:txBody>
      </p:sp>
    </p:spTree>
    <p:extLst>
      <p:ext uri="{BB962C8B-B14F-4D97-AF65-F5344CB8AC3E}">
        <p14:creationId xmlns:p14="http://schemas.microsoft.com/office/powerpoint/2010/main" val="1593053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25600" y="304800"/>
            <a:ext cx="10363200" cy="1206500"/>
          </a:xfrm>
        </p:spPr>
        <p:txBody>
          <a:bodyPr/>
          <a:lstStyle/>
          <a:p>
            <a:r>
              <a:rPr lang="en-US"/>
              <a:t>Click to edit Master title style</a:t>
            </a:r>
          </a:p>
        </p:txBody>
      </p:sp>
      <p:sp>
        <p:nvSpPr>
          <p:cNvPr id="3" name="Text Placeholder 2"/>
          <p:cNvSpPr>
            <a:spLocks noGrp="1"/>
          </p:cNvSpPr>
          <p:nvPr>
            <p:ph type="body" sz="half" idx="1"/>
          </p:nvPr>
        </p:nvSpPr>
        <p:spPr>
          <a:xfrm>
            <a:off x="1625600" y="1600200"/>
            <a:ext cx="508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08800" y="1600200"/>
            <a:ext cx="508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1137765D-95C7-4466-AA5A-3EA158FD20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BDD64FD6-6E80-4948-82B5-4D676DF3D8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7EA8D4DA-801D-4483-886F-505695B03548}"/>
              </a:ext>
            </a:extLst>
          </p:cNvPr>
          <p:cNvSpPr>
            <a:spLocks noGrp="1" noChangeArrowheads="1"/>
          </p:cNvSpPr>
          <p:nvPr>
            <p:ph type="sldNum" sz="quarter" idx="12"/>
          </p:nvPr>
        </p:nvSpPr>
        <p:spPr>
          <a:ln/>
        </p:spPr>
        <p:txBody>
          <a:bodyPr/>
          <a:lstStyle>
            <a:lvl1pPr>
              <a:defRPr/>
            </a:lvl1pPr>
          </a:lstStyle>
          <a:p>
            <a:pPr>
              <a:defRPr/>
            </a:pPr>
            <a:fld id="{AD0446E3-9793-48B7-ADE2-72CFC73DA9A3}" type="slidenum">
              <a:rPr lang="en-US" altLang="en-US"/>
              <a:pPr>
                <a:defRPr/>
              </a:pPr>
              <a:t>‹#›</a:t>
            </a:fld>
            <a:endParaRPr lang="en-US" altLang="en-US"/>
          </a:p>
        </p:txBody>
      </p:sp>
    </p:spTree>
    <p:extLst>
      <p:ext uri="{BB962C8B-B14F-4D97-AF65-F5344CB8AC3E}">
        <p14:creationId xmlns:p14="http://schemas.microsoft.com/office/powerpoint/2010/main" val="35138730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5600" y="304800"/>
            <a:ext cx="10363200" cy="1206500"/>
          </a:xfrm>
        </p:spPr>
        <p:txBody>
          <a:bodyPr/>
          <a:lstStyle/>
          <a:p>
            <a:r>
              <a:rPr lang="en-US"/>
              <a:t>Click to edit Master title style</a:t>
            </a:r>
          </a:p>
        </p:txBody>
      </p:sp>
      <p:sp>
        <p:nvSpPr>
          <p:cNvPr id="3" name="Table Placeholder 2"/>
          <p:cNvSpPr>
            <a:spLocks noGrp="1"/>
          </p:cNvSpPr>
          <p:nvPr>
            <p:ph type="tbl" idx="1"/>
          </p:nvPr>
        </p:nvSpPr>
        <p:spPr>
          <a:xfrm>
            <a:off x="1625600" y="1600200"/>
            <a:ext cx="10363200" cy="4495800"/>
          </a:xfrm>
        </p:spPr>
        <p:txBody>
          <a:bodyPr/>
          <a:lstStyle/>
          <a:p>
            <a:pPr lvl="0"/>
            <a:endParaRPr lang="en-US" noProof="0"/>
          </a:p>
        </p:txBody>
      </p:sp>
      <p:sp>
        <p:nvSpPr>
          <p:cNvPr id="4" name="Rectangle 8">
            <a:extLst>
              <a:ext uri="{FF2B5EF4-FFF2-40B4-BE49-F238E27FC236}">
                <a16:creationId xmlns:a16="http://schemas.microsoft.com/office/drawing/2014/main" id="{061EDEFA-9E2A-4EA5-986C-EC4BBE95DD8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66031EC0-5776-4569-B452-7B31463FE5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70D23B7E-3917-4E8B-BF7B-7440EA0ED4AC}"/>
              </a:ext>
            </a:extLst>
          </p:cNvPr>
          <p:cNvSpPr>
            <a:spLocks noGrp="1" noChangeArrowheads="1"/>
          </p:cNvSpPr>
          <p:nvPr>
            <p:ph type="sldNum" sz="quarter" idx="12"/>
          </p:nvPr>
        </p:nvSpPr>
        <p:spPr>
          <a:ln/>
        </p:spPr>
        <p:txBody>
          <a:bodyPr/>
          <a:lstStyle>
            <a:lvl1pPr>
              <a:defRPr/>
            </a:lvl1pPr>
          </a:lstStyle>
          <a:p>
            <a:pPr>
              <a:defRPr/>
            </a:pPr>
            <a:fld id="{55DB7B00-1608-46DA-A15C-20D0FFBD44DD}" type="slidenum">
              <a:rPr lang="en-US" altLang="en-US"/>
              <a:pPr>
                <a:defRPr/>
              </a:pPr>
              <a:t>‹#›</a:t>
            </a:fld>
            <a:endParaRPr lang="en-US" altLang="en-US"/>
          </a:p>
        </p:txBody>
      </p:sp>
    </p:spTree>
    <p:extLst>
      <p:ext uri="{BB962C8B-B14F-4D97-AF65-F5344CB8AC3E}">
        <p14:creationId xmlns:p14="http://schemas.microsoft.com/office/powerpoint/2010/main" val="119725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226EB4-442C-4CEE-AE0C-6B9CB860D6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B9BA16-9742-4D15-81B1-9A3874CEE8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306A95-E6C2-44EF-9740-EED36E9099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58ED1-39AC-4D63-A9DD-C604A042E11C}" type="datetimeFigureOut">
              <a:rPr lang="en-US" smtClean="0"/>
              <a:t>10/24/2019</a:t>
            </a:fld>
            <a:endParaRPr lang="en-US" dirty="0"/>
          </a:p>
        </p:txBody>
      </p:sp>
      <p:sp>
        <p:nvSpPr>
          <p:cNvPr id="5" name="Footer Placeholder 4">
            <a:extLst>
              <a:ext uri="{FF2B5EF4-FFF2-40B4-BE49-F238E27FC236}">
                <a16:creationId xmlns:a16="http://schemas.microsoft.com/office/drawing/2014/main" id="{9251EDF1-7E5E-4696-A378-F2E15CBDDD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ECDF2C3-32AA-420F-956F-E8E14A812A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57D4DF-8F42-495B-A42E-EC46EECB7D80}" type="slidenum">
              <a:rPr lang="en-US" smtClean="0"/>
              <a:t>‹#›</a:t>
            </a:fld>
            <a:endParaRPr lang="en-US" dirty="0"/>
          </a:p>
        </p:txBody>
      </p:sp>
    </p:spTree>
    <p:extLst>
      <p:ext uri="{BB962C8B-B14F-4D97-AF65-F5344CB8AC3E}">
        <p14:creationId xmlns:p14="http://schemas.microsoft.com/office/powerpoint/2010/main" val="118546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1A6EB642-8C72-466F-8518-FBAF23BBFDC2}" type="datetimeFigureOut">
              <a:rPr lang="en-US" smtClean="0"/>
              <a:t>10/29/2019</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1FA1613A-B302-40C8-931F-FCD3E6ED8EEF}" type="slidenum">
              <a:rPr lang="en-US" smtClean="0"/>
              <a:t>‹#›</a:t>
            </a:fld>
            <a:endParaRPr lang="en-US"/>
          </a:p>
        </p:txBody>
      </p:sp>
    </p:spTree>
    <p:extLst>
      <p:ext uri="{BB962C8B-B14F-4D97-AF65-F5344CB8AC3E}">
        <p14:creationId xmlns:p14="http://schemas.microsoft.com/office/powerpoint/2010/main" val="972082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geekymedics.com/wp-content/uploads/2019/02/InspectFrontHE.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geekymedics.com/wp-content/uploads/2019/02/InspectSideHE.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geekymedics.com/wp-content/uploads/2019/02/InspectPosteriorHE.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geekymedics.com/wp-content/uploads/2019/02/TemperatureHE.jpg"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geekymedics.com/wp-content/uploads/2019/02/ApparentLegLength1HE.jpg"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https://geekymedics.com/wp-content/uploads/2019/02/TrueLegLength2HE.jp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geekymedics.com/wp-content/uploads/2019/02/HipExtensionHE.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en.wikipedia.org/wiki/Patellar_ligament"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en.wikipedia.org/wiki/Crepitus" TargetMode="Externa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geekymedics.com/wp-content/uploads/2018/11/ExternalRotationAbduction.jpg"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geekymedics.com/wp-content/uploads/2018/11/InternalRotationAgainstResistanceSH.jpg"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7.xml"/><Relationship Id="rId5" Type="http://schemas.openxmlformats.org/officeDocument/2006/relationships/image" Target="../media/image68.jpeg"/><Relationship Id="rId4" Type="http://schemas.openxmlformats.org/officeDocument/2006/relationships/image" Target="../media/image67.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7.xml"/><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7.xml"/><Relationship Id="rId4" Type="http://schemas.openxmlformats.org/officeDocument/2006/relationships/image" Target="../media/image80.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hyperlink" Target="http://en.wikipedia.org/wiki/Varus_deformity" TargetMode="External"/><Relationship Id="rId2" Type="http://schemas.openxmlformats.org/officeDocument/2006/relationships/hyperlink" Target="http://en.wikipedia.org/wiki/Valgus_deformity" TargetMode="External"/><Relationship Id="rId1" Type="http://schemas.openxmlformats.org/officeDocument/2006/relationships/slideLayout" Target="../slideLayouts/slideLayout18.xml"/><Relationship Id="rId5" Type="http://schemas.openxmlformats.org/officeDocument/2006/relationships/hyperlink" Target="http://en.wikipedia.org/wiki/Pes_planus" TargetMode="External"/><Relationship Id="rId4" Type="http://schemas.openxmlformats.org/officeDocument/2006/relationships/hyperlink" Target="http://en.wikipedia.org/wiki/Pes_cavus"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8.xml"/><Relationship Id="rId4" Type="http://schemas.openxmlformats.org/officeDocument/2006/relationships/image" Target="../media/image87.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hyperlink" Target="https://geekymedics.com/upper-limb-neurological-examination/"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D1D0-626C-499D-9F49-1FE9581FB7DA}"/>
              </a:ext>
            </a:extLst>
          </p:cNvPr>
          <p:cNvSpPr>
            <a:spLocks noGrp="1"/>
          </p:cNvSpPr>
          <p:nvPr>
            <p:ph type="ctrTitle"/>
          </p:nvPr>
        </p:nvSpPr>
        <p:spPr/>
        <p:txBody>
          <a:bodyPr/>
          <a:lstStyle/>
          <a:p>
            <a:r>
              <a:rPr lang="en-US" dirty="0"/>
              <a:t>JOINT EXAMINATIONS</a:t>
            </a:r>
          </a:p>
        </p:txBody>
      </p:sp>
      <p:sp>
        <p:nvSpPr>
          <p:cNvPr id="3" name="Subtitle 2">
            <a:extLst>
              <a:ext uri="{FF2B5EF4-FFF2-40B4-BE49-F238E27FC236}">
                <a16:creationId xmlns:a16="http://schemas.microsoft.com/office/drawing/2014/main" id="{A9E6F4F8-89D7-4B83-9051-AB45045ED6A2}"/>
              </a:ext>
            </a:extLst>
          </p:cNvPr>
          <p:cNvSpPr>
            <a:spLocks noGrp="1"/>
          </p:cNvSpPr>
          <p:nvPr>
            <p:ph type="subTitle" idx="1"/>
          </p:nvPr>
        </p:nvSpPr>
        <p:spPr/>
        <p:txBody>
          <a:bodyPr/>
          <a:lstStyle/>
          <a:p>
            <a:endParaRPr lang="en-US" dirty="0"/>
          </a:p>
          <a:p>
            <a:r>
              <a:rPr lang="en-US" dirty="0"/>
              <a:t>DR DILSHAN MUNIDASA</a:t>
            </a:r>
          </a:p>
        </p:txBody>
      </p:sp>
    </p:spTree>
    <p:extLst>
      <p:ext uri="{BB962C8B-B14F-4D97-AF65-F5344CB8AC3E}">
        <p14:creationId xmlns:p14="http://schemas.microsoft.com/office/powerpoint/2010/main" val="1543566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10524E9-E361-435E-93CC-D891398D1EE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ectangle 9">
            <a:extLst>
              <a:ext uri="{FF2B5EF4-FFF2-40B4-BE49-F238E27FC236}">
                <a16:creationId xmlns:a16="http://schemas.microsoft.com/office/drawing/2014/main" id="{AD6F6937-3B5A-4391-9F37-58A571B362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2" name="Rectangle 11">
            <a:extLst>
              <a:ext uri="{FF2B5EF4-FFF2-40B4-BE49-F238E27FC236}">
                <a16:creationId xmlns:a16="http://schemas.microsoft.com/office/drawing/2014/main" id="{C962AC3C-FEB4-4C6A-8CA6-D570CD0098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1733"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11F00407-053C-4F69-8EDB-2F961444F56D}"/>
              </a:ext>
            </a:extLst>
          </p:cNvPr>
          <p:cNvSpPr>
            <a:spLocks noGrp="1"/>
          </p:cNvSpPr>
          <p:nvPr>
            <p:ph type="title"/>
          </p:nvPr>
        </p:nvSpPr>
        <p:spPr>
          <a:xfrm>
            <a:off x="643468" y="1059895"/>
            <a:ext cx="3093879" cy="4738211"/>
          </a:xfrm>
        </p:spPr>
        <p:txBody>
          <a:bodyPr anchor="ctr">
            <a:normAutofit/>
          </a:bodyPr>
          <a:lstStyle/>
          <a:p>
            <a:r>
              <a:rPr lang="en-US" sz="4800">
                <a:solidFill>
                  <a:srgbClr val="FFFFFF"/>
                </a:solidFill>
              </a:rPr>
              <a:t>Must not forget….</a:t>
            </a:r>
          </a:p>
        </p:txBody>
      </p:sp>
      <p:sp>
        <p:nvSpPr>
          <p:cNvPr id="3" name="Content Placeholder 2">
            <a:extLst>
              <a:ext uri="{FF2B5EF4-FFF2-40B4-BE49-F238E27FC236}">
                <a16:creationId xmlns:a16="http://schemas.microsoft.com/office/drawing/2014/main" id="{5467B9FA-2104-48CB-8063-09B5C5580336}"/>
              </a:ext>
            </a:extLst>
          </p:cNvPr>
          <p:cNvSpPr>
            <a:spLocks noGrp="1"/>
          </p:cNvSpPr>
          <p:nvPr>
            <p:ph idx="1"/>
          </p:nvPr>
        </p:nvSpPr>
        <p:spPr>
          <a:xfrm>
            <a:off x="4541681" y="1059896"/>
            <a:ext cx="6245233" cy="4738210"/>
          </a:xfrm>
        </p:spPr>
        <p:txBody>
          <a:bodyPr anchor="ctr">
            <a:normAutofit/>
          </a:bodyPr>
          <a:lstStyle/>
          <a:p>
            <a:r>
              <a:rPr lang="en-US" sz="3200" dirty="0"/>
              <a:t>There are two sides</a:t>
            </a:r>
          </a:p>
          <a:p>
            <a:r>
              <a:rPr lang="en-US" sz="3200" dirty="0"/>
              <a:t>Look – from front, sides ,behind </a:t>
            </a:r>
          </a:p>
          <a:p>
            <a:r>
              <a:rPr lang="en-US" sz="3200" dirty="0"/>
              <a:t>Feel – Look at the patients face</a:t>
            </a:r>
          </a:p>
          <a:p>
            <a:r>
              <a:rPr lang="en-US" sz="3200" dirty="0"/>
              <a:t>Move - Active, Passive, Abnormal</a:t>
            </a:r>
          </a:p>
        </p:txBody>
      </p:sp>
    </p:spTree>
    <p:extLst>
      <p:ext uri="{BB962C8B-B14F-4D97-AF65-F5344CB8AC3E}">
        <p14:creationId xmlns:p14="http://schemas.microsoft.com/office/powerpoint/2010/main" val="3835241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B171B-E168-4CB3-ACF3-11C988380F82}"/>
              </a:ext>
            </a:extLst>
          </p:cNvPr>
          <p:cNvSpPr>
            <a:spLocks noGrp="1"/>
          </p:cNvSpPr>
          <p:nvPr>
            <p:ph type="title"/>
          </p:nvPr>
        </p:nvSpPr>
        <p:spPr/>
        <p:txBody>
          <a:bodyPr/>
          <a:lstStyle/>
          <a:p>
            <a:r>
              <a:rPr lang="en-US" dirty="0"/>
              <a:t>What to look for ?</a:t>
            </a:r>
          </a:p>
        </p:txBody>
      </p:sp>
      <p:sp>
        <p:nvSpPr>
          <p:cNvPr id="3" name="Content Placeholder 2">
            <a:extLst>
              <a:ext uri="{FF2B5EF4-FFF2-40B4-BE49-F238E27FC236}">
                <a16:creationId xmlns:a16="http://schemas.microsoft.com/office/drawing/2014/main" id="{A81BFDC4-B051-4C49-AAB9-E768FE7784BD}"/>
              </a:ext>
            </a:extLst>
          </p:cNvPr>
          <p:cNvSpPr>
            <a:spLocks noGrp="1"/>
          </p:cNvSpPr>
          <p:nvPr>
            <p:ph idx="1"/>
          </p:nvPr>
        </p:nvSpPr>
        <p:spPr/>
        <p:txBody>
          <a:bodyPr>
            <a:normAutofit/>
          </a:bodyPr>
          <a:lstStyle/>
          <a:p>
            <a:r>
              <a:rPr lang="en-US" dirty="0"/>
              <a:t>Deformities</a:t>
            </a:r>
          </a:p>
          <a:p>
            <a:r>
              <a:rPr lang="en-US" dirty="0"/>
              <a:t>Inflammation/ infection  - Warmth</a:t>
            </a:r>
          </a:p>
          <a:p>
            <a:r>
              <a:rPr lang="en-US" dirty="0"/>
              <a:t>Movement ranges</a:t>
            </a:r>
          </a:p>
          <a:p>
            <a:r>
              <a:rPr lang="en-US" dirty="0"/>
              <a:t>Strength of movements</a:t>
            </a:r>
          </a:p>
          <a:p>
            <a:r>
              <a:rPr lang="en-US" dirty="0"/>
              <a:t>Tender points</a:t>
            </a:r>
          </a:p>
          <a:p>
            <a:r>
              <a:rPr lang="en-US" dirty="0"/>
              <a:t>Abnormal sounds – crepitus</a:t>
            </a:r>
          </a:p>
          <a:p>
            <a:r>
              <a:rPr lang="en-US" dirty="0"/>
              <a:t>Fluid in the joints</a:t>
            </a:r>
          </a:p>
          <a:p>
            <a:r>
              <a:rPr lang="en-US" dirty="0"/>
              <a:t>Ligament stability</a:t>
            </a:r>
          </a:p>
          <a:p>
            <a:endParaRPr lang="en-US" dirty="0"/>
          </a:p>
          <a:p>
            <a:endParaRPr lang="en-US" dirty="0"/>
          </a:p>
        </p:txBody>
      </p:sp>
    </p:spTree>
    <p:extLst>
      <p:ext uri="{BB962C8B-B14F-4D97-AF65-F5344CB8AC3E}">
        <p14:creationId xmlns:p14="http://schemas.microsoft.com/office/powerpoint/2010/main" val="4028829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7A9DA-C833-4A0E-B8A3-878BD16657CA}"/>
              </a:ext>
            </a:extLst>
          </p:cNvPr>
          <p:cNvSpPr>
            <a:spLocks noGrp="1"/>
          </p:cNvSpPr>
          <p:nvPr>
            <p:ph type="title"/>
          </p:nvPr>
        </p:nvSpPr>
        <p:spPr/>
        <p:txBody>
          <a:bodyPr/>
          <a:lstStyle/>
          <a:p>
            <a:r>
              <a:rPr lang="en-US" dirty="0"/>
              <a:t>Start </a:t>
            </a:r>
            <a:r>
              <a:rPr lang="en-US" dirty="0" err="1"/>
              <a:t>examinatiom</a:t>
            </a:r>
            <a:endParaRPr lang="en-US" dirty="0"/>
          </a:p>
        </p:txBody>
      </p:sp>
      <p:sp>
        <p:nvSpPr>
          <p:cNvPr id="3" name="Content Placeholder 2">
            <a:extLst>
              <a:ext uri="{FF2B5EF4-FFF2-40B4-BE49-F238E27FC236}">
                <a16:creationId xmlns:a16="http://schemas.microsoft.com/office/drawing/2014/main" id="{FB0E0D88-982F-4430-97EE-D735D3FA15EF}"/>
              </a:ext>
            </a:extLst>
          </p:cNvPr>
          <p:cNvSpPr>
            <a:spLocks noGrp="1"/>
          </p:cNvSpPr>
          <p:nvPr>
            <p:ph idx="1"/>
          </p:nvPr>
        </p:nvSpPr>
        <p:spPr>
          <a:xfrm>
            <a:off x="838200" y="1580696"/>
            <a:ext cx="10515600" cy="4351338"/>
          </a:xfrm>
        </p:spPr>
        <p:txBody>
          <a:bodyPr>
            <a:normAutofit fontScale="85000" lnSpcReduction="20000"/>
          </a:bodyPr>
          <a:lstStyle/>
          <a:p>
            <a:pPr marL="0" lvl="0" indent="0" eaLnBrk="0" fontAlgn="base" hangingPunct="0">
              <a:lnSpc>
                <a:spcPct val="100000"/>
              </a:lnSpc>
              <a:spcBef>
                <a:spcPct val="0"/>
              </a:spcBef>
              <a:spcAft>
                <a:spcPct val="0"/>
              </a:spcAft>
              <a:buNone/>
            </a:pPr>
            <a:r>
              <a:rPr lang="en-US" altLang="en-US" b="1" dirty="0">
                <a:solidFill>
                  <a:srgbClr val="000000"/>
                </a:solidFill>
                <a:latin typeface="inherit" charset="0"/>
                <a:ea typeface="Times New Roman" panose="02020603050405020304" pitchFamily="18" charset="0"/>
                <a:cs typeface="Helvetica" panose="020B0604020202020204" pitchFamily="34" charset="0"/>
              </a:rPr>
              <a:t>Explain</a:t>
            </a:r>
            <a:r>
              <a:rPr lang="en-US" altLang="en-US" b="1" dirty="0">
                <a:solidFill>
                  <a:srgbClr val="000000"/>
                </a:solidFill>
                <a:latin typeface="Calibri" panose="020F0502020204030204" pitchFamily="34" charset="0"/>
                <a:ea typeface="Times New Roman" panose="02020603050405020304" pitchFamily="18" charset="0"/>
                <a:cs typeface="Helvetica" panose="020B0604020202020204" pitchFamily="34" charset="0"/>
              </a:rPr>
              <a:t> </a:t>
            </a:r>
            <a:r>
              <a:rPr lang="en-US" altLang="en-US" b="1" dirty="0">
                <a:solidFill>
                  <a:srgbClr val="000000"/>
                </a:solidFill>
                <a:latin typeface="inherit" charset="0"/>
                <a:ea typeface="Times New Roman" panose="02020603050405020304" pitchFamily="18" charset="0"/>
                <a:cs typeface="Helvetica" panose="020B0604020202020204" pitchFamily="34" charset="0"/>
              </a:rPr>
              <a:t>examination:</a:t>
            </a:r>
          </a:p>
          <a:p>
            <a:pPr marL="0" lvl="0" indent="0" eaLnBrk="0" fontAlgn="base" hangingPunct="0">
              <a:lnSpc>
                <a:spcPct val="100000"/>
              </a:lnSpc>
              <a:spcBef>
                <a:spcPct val="0"/>
              </a:spcBef>
              <a:spcAft>
                <a:spcPct val="0"/>
              </a:spcAft>
              <a:buNone/>
            </a:pPr>
            <a:br>
              <a:rPr lang="en-US" altLang="en-US"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b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a:t>
            </a:r>
            <a:r>
              <a:rPr lang="en-US" altLang="en-US" i="1" dirty="0">
                <a:solidFill>
                  <a:srgbClr val="008000"/>
                </a:solidFill>
                <a:latin typeface="inherit" charset="0"/>
                <a:ea typeface="Times New Roman" panose="02020603050405020304" pitchFamily="18" charset="0"/>
                <a:cs typeface="Helvetica" panose="020B0604020202020204" pitchFamily="34" charset="0"/>
              </a:rPr>
              <a:t>Today I need to examine your hip</a:t>
            </a: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 </a:t>
            </a:r>
            <a:r>
              <a:rPr lang="en-US" altLang="en-US" i="1" dirty="0">
                <a:solidFill>
                  <a:srgbClr val="008000"/>
                </a:solidFill>
                <a:latin typeface="inherit" charset="0"/>
                <a:ea typeface="Times New Roman" panose="02020603050405020304" pitchFamily="18" charset="0"/>
                <a:cs typeface="Helvetica" panose="020B0604020202020204" pitchFamily="34" charset="0"/>
              </a:rPr>
              <a:t>joints, this will involve looking, </a:t>
            </a:r>
          </a:p>
          <a:p>
            <a:pPr marL="0" lvl="0" indent="0" eaLnBrk="0" fontAlgn="base" hangingPunct="0">
              <a:lnSpc>
                <a:spcPct val="100000"/>
              </a:lnSpc>
              <a:spcBef>
                <a:spcPct val="0"/>
              </a:spcBef>
              <a:spcAft>
                <a:spcPct val="0"/>
              </a:spcAft>
              <a:buNone/>
            </a:pPr>
            <a:r>
              <a:rPr lang="en-US" altLang="en-US" i="1" dirty="0">
                <a:solidFill>
                  <a:srgbClr val="008000"/>
                </a:solidFill>
                <a:latin typeface="inherit" charset="0"/>
                <a:ea typeface="Times New Roman" panose="02020603050405020304" pitchFamily="18" charset="0"/>
                <a:cs typeface="Helvetica" panose="020B0604020202020204" pitchFamily="34" charset="0"/>
              </a:rPr>
              <a:t>feeling and moving the joints.</a:t>
            </a: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a:t>
            </a:r>
          </a:p>
          <a:p>
            <a:pPr marL="0" lvl="0" indent="0" eaLnBrk="0" fontAlgn="base" hangingPunct="0">
              <a:lnSpc>
                <a:spcPct val="100000"/>
              </a:lnSpc>
              <a:spcBef>
                <a:spcPct val="0"/>
              </a:spcBef>
              <a:spcAft>
                <a:spcPct val="0"/>
              </a:spcAft>
              <a:buNone/>
            </a:pPr>
            <a:endParaRPr kumimoji="0" lang="en-US" altLang="en-US" sz="1050" b="0" i="0" u="none" strike="noStrike" cap="none" normalizeH="0" baseline="0" dirty="0">
              <a:ln>
                <a:noFill/>
              </a:ln>
              <a:solidFill>
                <a:schemeClr val="tx1"/>
              </a:solidFill>
              <a:effectLst/>
            </a:endParaRPr>
          </a:p>
          <a:p>
            <a:pPr marL="0" lvl="0" indent="0" eaLnBrk="0" fontAlgn="base" hangingPunct="0">
              <a:lnSpc>
                <a:spcPct val="100000"/>
              </a:lnSpc>
              <a:spcBef>
                <a:spcPct val="0"/>
              </a:spcBef>
              <a:spcAft>
                <a:spcPct val="0"/>
              </a:spcAft>
              <a:buNone/>
            </a:pPr>
            <a:r>
              <a:rPr lang="en-US" altLang="en-US" b="1" dirty="0">
                <a:solidFill>
                  <a:srgbClr val="000000"/>
                </a:solidFill>
                <a:latin typeface="inherit" charset="0"/>
                <a:ea typeface="Times New Roman" panose="02020603050405020304" pitchFamily="18" charset="0"/>
                <a:cs typeface="Helvetica" panose="020B0604020202020204" pitchFamily="34" charset="0"/>
              </a:rPr>
              <a:t>Check understanding and gain consent:</a:t>
            </a:r>
          </a:p>
          <a:p>
            <a:pPr marL="0" lvl="0" indent="0" eaLnBrk="0" fontAlgn="base" hangingPunct="0">
              <a:lnSpc>
                <a:spcPct val="100000"/>
              </a:lnSpc>
              <a:spcBef>
                <a:spcPct val="0"/>
              </a:spcBef>
              <a:spcAft>
                <a:spcPct val="0"/>
              </a:spcAft>
              <a:buNone/>
            </a:pPr>
            <a:br>
              <a:rPr lang="en-US" altLang="en-US" b="1" dirty="0">
                <a:solidFill>
                  <a:srgbClr val="000000"/>
                </a:solidFill>
                <a:latin typeface="inherit" charset="0"/>
                <a:ea typeface="Times New Roman" panose="02020603050405020304" pitchFamily="18" charset="0"/>
                <a:cs typeface="Helvetica" panose="020B0604020202020204" pitchFamily="34" charset="0"/>
              </a:rPr>
            </a:b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a:t>
            </a:r>
            <a:r>
              <a:rPr lang="en-US" altLang="en-US" i="1" dirty="0">
                <a:solidFill>
                  <a:srgbClr val="008000"/>
                </a:solidFill>
                <a:latin typeface="inherit" charset="0"/>
                <a:ea typeface="Times New Roman" panose="02020603050405020304" pitchFamily="18" charset="0"/>
                <a:cs typeface="Helvetica" panose="020B0604020202020204" pitchFamily="34" charset="0"/>
              </a:rPr>
              <a:t>Does everything I</a:t>
            </a: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a:t>
            </a:r>
            <a:r>
              <a:rPr lang="en-US" altLang="en-US" i="1" dirty="0">
                <a:solidFill>
                  <a:srgbClr val="008000"/>
                </a:solidFill>
                <a:latin typeface="inherit" charset="0"/>
                <a:ea typeface="Times New Roman" panose="02020603050405020304" pitchFamily="18" charset="0"/>
                <a:cs typeface="Helvetica" panose="020B0604020202020204" pitchFamily="34" charset="0"/>
              </a:rPr>
              <a:t>ve said make sense? </a:t>
            </a: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 </a:t>
            </a:r>
          </a:p>
          <a:p>
            <a:pPr marL="0" lvl="0" indent="0" eaLnBrk="0" fontAlgn="base" hangingPunct="0">
              <a:lnSpc>
                <a:spcPct val="100000"/>
              </a:lnSpc>
              <a:spcBef>
                <a:spcPct val="0"/>
              </a:spcBef>
              <a:spcAft>
                <a:spcPct val="0"/>
              </a:spcAft>
              <a:buNone/>
            </a:pPr>
            <a:r>
              <a:rPr lang="en-US" altLang="en-US" i="1" dirty="0">
                <a:solidFill>
                  <a:srgbClr val="008000"/>
                </a:solidFill>
                <a:latin typeface="inherit" charset="0"/>
                <a:ea typeface="Times New Roman" panose="02020603050405020304" pitchFamily="18" charset="0"/>
                <a:cs typeface="Helvetica" panose="020B0604020202020204" pitchFamily="34" charset="0"/>
              </a:rPr>
              <a:t>Are you happy for me to examine your hips?</a:t>
            </a:r>
            <a:r>
              <a:rPr lang="en-US" altLang="en-US" i="1" dirty="0">
                <a:solidFill>
                  <a:srgbClr val="008000"/>
                </a:solidFill>
                <a:latin typeface="Calibri" panose="020F0502020204030204" pitchFamily="34" charset="0"/>
                <a:ea typeface="Times New Roman" panose="02020603050405020304" pitchFamily="18" charset="0"/>
                <a:cs typeface="Helvetica" panose="020B0604020202020204" pitchFamily="34" charset="0"/>
              </a:rPr>
              <a:t>”</a:t>
            </a:r>
          </a:p>
          <a:p>
            <a:pPr marL="0" lvl="0" indent="0" eaLnBrk="0" fontAlgn="base" hangingPunct="0">
              <a:lnSpc>
                <a:spcPct val="100000"/>
              </a:lnSpc>
              <a:spcBef>
                <a:spcPct val="0"/>
              </a:spcBef>
              <a:spcAft>
                <a:spcPct val="0"/>
              </a:spcAft>
              <a:buNone/>
            </a:pPr>
            <a:endParaRPr kumimoji="0" lang="en-US" altLang="en-US" sz="1050" b="0" i="0" u="none" strike="noStrike" cap="none" normalizeH="0" baseline="0" dirty="0">
              <a:ln>
                <a:noFill/>
              </a:ln>
              <a:solidFill>
                <a:schemeClr val="tx1"/>
              </a:solidFill>
              <a:effectLst/>
            </a:endParaRPr>
          </a:p>
          <a:p>
            <a:pPr marL="0" lvl="0" indent="0" eaLnBrk="0" fontAlgn="base" hangingPunct="0">
              <a:lnSpc>
                <a:spcPct val="100000"/>
              </a:lnSpc>
              <a:spcBef>
                <a:spcPct val="0"/>
              </a:spcBef>
              <a:spcAft>
                <a:spcPct val="0"/>
              </a:spcAft>
              <a:buNone/>
            </a:pPr>
            <a:r>
              <a:rPr lang="en-US" altLang="en-US" b="1" dirty="0">
                <a:solidFill>
                  <a:srgbClr val="FF0000"/>
                </a:solidFill>
                <a:latin typeface="inherit" charset="0"/>
                <a:ea typeface="Times New Roman" panose="02020603050405020304" pitchFamily="18" charset="0"/>
                <a:cs typeface="Helvetica" panose="020B0604020202020204" pitchFamily="34" charset="0"/>
              </a:rPr>
              <a:t>Ask if the patient has had a joint replacements</a:t>
            </a:r>
            <a:r>
              <a:rPr lang="en-US" altLang="en-US" b="1" dirty="0">
                <a:solidFill>
                  <a:srgbClr val="FF0000"/>
                </a:solidFill>
                <a:latin typeface="Calibri" panose="020F0502020204030204" pitchFamily="34" charset="0"/>
                <a:ea typeface="Times New Roman" panose="02020603050405020304" pitchFamily="18" charset="0"/>
                <a:cs typeface="Helvetica" panose="020B0604020202020204" pitchFamily="34" charset="0"/>
              </a:rPr>
              <a:t> </a:t>
            </a:r>
          </a:p>
          <a:p>
            <a:pPr marL="0" lvl="0" indent="0" eaLnBrk="0" fontAlgn="base" hangingPunct="0">
              <a:lnSpc>
                <a:spcPct val="100000"/>
              </a:lnSpc>
              <a:spcBef>
                <a:spcPct val="0"/>
              </a:spcBef>
              <a:spcAft>
                <a:spcPct val="0"/>
              </a:spcAft>
              <a:buNone/>
            </a:pPr>
            <a:endParaRPr kumimoji="0" lang="en-US" altLang="en-US" sz="1050" b="0" i="0" u="none" strike="noStrike" cap="none" normalizeH="0" baseline="0" dirty="0">
              <a:ln>
                <a:noFill/>
              </a:ln>
              <a:solidFill>
                <a:schemeClr val="tx1"/>
              </a:solidFill>
              <a:effectLst/>
            </a:endParaRPr>
          </a:p>
          <a:p>
            <a:pPr marL="0" lvl="0" indent="0" eaLnBrk="0" fontAlgn="base" hangingPunct="0">
              <a:lnSpc>
                <a:spcPct val="100000"/>
              </a:lnSpc>
              <a:spcBef>
                <a:spcPct val="0"/>
              </a:spcBef>
              <a:spcAft>
                <a:spcPct val="0"/>
              </a:spcAft>
              <a:buNone/>
            </a:pPr>
            <a:r>
              <a:rPr lang="en-US" altLang="en-US" b="1" dirty="0">
                <a:solidFill>
                  <a:srgbClr val="000000"/>
                </a:solidFill>
                <a:latin typeface="inherit" charset="0"/>
                <a:ea typeface="Times New Roman" panose="02020603050405020304" pitchFamily="18" charset="0"/>
                <a:cs typeface="Helvetica" panose="020B0604020202020204" pitchFamily="34" charset="0"/>
              </a:rPr>
              <a:t>Expose patient appropriately</a:t>
            </a:r>
            <a:endParaRPr kumimoji="0" lang="en-US" altLang="en-US" sz="1050" b="0" i="0" u="none" strike="noStrike" cap="none" normalizeH="0" baseline="0" dirty="0">
              <a:ln>
                <a:noFill/>
              </a:ln>
              <a:solidFill>
                <a:schemeClr val="tx1"/>
              </a:solidFill>
              <a:effectLst/>
            </a:endParaRPr>
          </a:p>
          <a:p>
            <a:pPr marL="0" lvl="0" indent="0" eaLnBrk="0" fontAlgn="base" hangingPunct="0">
              <a:lnSpc>
                <a:spcPct val="100000"/>
              </a:lnSpc>
              <a:spcBef>
                <a:spcPct val="0"/>
              </a:spcBef>
              <a:spcAft>
                <a:spcPct val="0"/>
              </a:spcAft>
              <a:buNone/>
            </a:pPr>
            <a:r>
              <a:rPr lang="en-US" altLang="en-US" b="1" dirty="0">
                <a:solidFill>
                  <a:srgbClr val="000000"/>
                </a:solidFill>
                <a:latin typeface="inherit" charset="0"/>
                <a:ea typeface="Times New Roman" panose="02020603050405020304" pitchFamily="18" charset="0"/>
                <a:cs typeface="Helvetica" panose="020B0604020202020204" pitchFamily="34" charset="0"/>
              </a:rPr>
              <a:t>Position patient accordingly</a:t>
            </a:r>
            <a:endParaRPr kumimoji="0" lang="en-US" altLang="en-US" sz="1050" b="0" i="0" u="none" strike="noStrike" cap="none" normalizeH="0" baseline="0" dirty="0">
              <a:ln>
                <a:noFill/>
              </a:ln>
              <a:solidFill>
                <a:schemeClr val="tx1"/>
              </a:solidFill>
              <a:effectLst/>
            </a:endParaRPr>
          </a:p>
          <a:p>
            <a:pPr marL="0" lvl="0" indent="0" eaLnBrk="0" fontAlgn="base" hangingPunct="0">
              <a:lnSpc>
                <a:spcPct val="100000"/>
              </a:lnSpc>
              <a:spcBef>
                <a:spcPct val="0"/>
              </a:spcBef>
              <a:spcAft>
                <a:spcPct val="0"/>
              </a:spcAft>
              <a:buNone/>
            </a:pPr>
            <a:r>
              <a:rPr lang="en-US" altLang="en-US" b="1" dirty="0">
                <a:solidFill>
                  <a:srgbClr val="000000"/>
                </a:solidFill>
                <a:latin typeface="inherit" charset="0"/>
                <a:ea typeface="Times New Roman" panose="02020603050405020304" pitchFamily="18" charset="0"/>
                <a:cs typeface="Helvetica" panose="020B0604020202020204" pitchFamily="34" charset="0"/>
              </a:rPr>
              <a:t>Ask if the patient currently has any pain</a:t>
            </a:r>
            <a:endParaRPr kumimoji="0" lang="en-US" altLang="en-US" sz="1050" b="0" i="0" u="none" strike="noStrike" cap="none" normalizeH="0" baseline="0" dirty="0">
              <a:ln>
                <a:noFill/>
              </a:ln>
              <a:solidFill>
                <a:schemeClr val="tx1"/>
              </a:solidFill>
              <a:effectLst/>
            </a:endParaRPr>
          </a:p>
          <a:p>
            <a:endParaRPr lang="en-US" dirty="0"/>
          </a:p>
        </p:txBody>
      </p:sp>
    </p:spTree>
    <p:extLst>
      <p:ext uri="{BB962C8B-B14F-4D97-AF65-F5344CB8AC3E}">
        <p14:creationId xmlns:p14="http://schemas.microsoft.com/office/powerpoint/2010/main" val="2355186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F783F-8F35-4D00-8CE2-9EFE9B5EACBA}"/>
              </a:ext>
            </a:extLst>
          </p:cNvPr>
          <p:cNvSpPr>
            <a:spLocks noGrp="1"/>
          </p:cNvSpPr>
          <p:nvPr>
            <p:ph type="title"/>
          </p:nvPr>
        </p:nvSpPr>
        <p:spPr>
          <a:xfrm>
            <a:off x="2057400" y="2357211"/>
            <a:ext cx="10515600" cy="1325563"/>
          </a:xfrm>
        </p:spPr>
        <p:txBody>
          <a:bodyPr>
            <a:normAutofit/>
          </a:bodyPr>
          <a:lstStyle/>
          <a:p>
            <a:r>
              <a:rPr lang="en-US" sz="7200" b="1" dirty="0"/>
              <a:t>Hip Joint</a:t>
            </a:r>
          </a:p>
        </p:txBody>
      </p:sp>
    </p:spTree>
    <p:extLst>
      <p:ext uri="{BB962C8B-B14F-4D97-AF65-F5344CB8AC3E}">
        <p14:creationId xmlns:p14="http://schemas.microsoft.com/office/powerpoint/2010/main" val="1978288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665F-FBD9-4590-B826-34CE26480CE8}"/>
              </a:ext>
            </a:extLst>
          </p:cNvPr>
          <p:cNvSpPr>
            <a:spLocks noGrp="1"/>
          </p:cNvSpPr>
          <p:nvPr>
            <p:ph type="title"/>
          </p:nvPr>
        </p:nvSpPr>
        <p:spPr/>
        <p:txBody>
          <a:bodyPr/>
          <a:lstStyle/>
          <a:p>
            <a:r>
              <a:rPr lang="en-US" b="1" dirty="0"/>
              <a:t>Look</a:t>
            </a:r>
            <a:br>
              <a:rPr lang="en-US" dirty="0"/>
            </a:br>
            <a:endParaRPr lang="en-US" dirty="0"/>
          </a:p>
        </p:txBody>
      </p:sp>
      <p:sp>
        <p:nvSpPr>
          <p:cNvPr id="3" name="Content Placeholder 2">
            <a:extLst>
              <a:ext uri="{FF2B5EF4-FFF2-40B4-BE49-F238E27FC236}">
                <a16:creationId xmlns:a16="http://schemas.microsoft.com/office/drawing/2014/main" id="{955765F2-7841-4289-B5E4-5C07EB0FFAE7}"/>
              </a:ext>
            </a:extLst>
          </p:cNvPr>
          <p:cNvSpPr>
            <a:spLocks noGrp="1"/>
          </p:cNvSpPr>
          <p:nvPr>
            <p:ph idx="1"/>
          </p:nvPr>
        </p:nvSpPr>
        <p:spPr/>
        <p:txBody>
          <a:bodyPr/>
          <a:lstStyle/>
          <a:p>
            <a:pPr fontAlgn="base"/>
            <a:r>
              <a:rPr lang="en-US" b="1" dirty="0"/>
              <a:t>Look around bed for any aids or adaptations</a:t>
            </a:r>
            <a:r>
              <a:rPr lang="en-US" dirty="0"/>
              <a:t> – </a:t>
            </a:r>
            <a:r>
              <a:rPr lang="en-US" i="1" dirty="0"/>
              <a:t>walking stick / wheelchair </a:t>
            </a:r>
            <a:endParaRPr lang="en-US" dirty="0"/>
          </a:p>
          <a:p>
            <a:pPr fontAlgn="base"/>
            <a:r>
              <a:rPr lang="en-US" b="1" u="sng" dirty="0"/>
              <a:t>Inspect patient from all angles</a:t>
            </a:r>
            <a:endParaRPr lang="en-US" dirty="0"/>
          </a:p>
          <a:p>
            <a:pPr fontAlgn="base"/>
            <a:r>
              <a:rPr lang="en-US" b="1" dirty="0"/>
              <a:t>Front – </a:t>
            </a:r>
            <a:r>
              <a:rPr lang="en-US" dirty="0"/>
              <a:t>scars / pelvic tilt /quadriceps wasting / foot deformity</a:t>
            </a:r>
          </a:p>
          <a:p>
            <a:pPr fontAlgn="base"/>
            <a:r>
              <a:rPr lang="en-US" b="1" dirty="0"/>
              <a:t>Side – </a:t>
            </a:r>
            <a:r>
              <a:rPr lang="en-US" dirty="0"/>
              <a:t>assess lumbar lordosis – </a:t>
            </a:r>
            <a:r>
              <a:rPr lang="en-US" i="1" dirty="0"/>
              <a:t>normal / </a:t>
            </a:r>
            <a:r>
              <a:rPr lang="en-US" i="1" dirty="0" err="1"/>
              <a:t>hyperlordosis</a:t>
            </a:r>
            <a:endParaRPr lang="en-US" dirty="0"/>
          </a:p>
          <a:p>
            <a:pPr fontAlgn="base"/>
            <a:r>
              <a:rPr lang="en-US" b="1" dirty="0"/>
              <a:t>Behind – </a:t>
            </a:r>
            <a:r>
              <a:rPr lang="en-US" dirty="0"/>
              <a:t>scoliosis</a:t>
            </a:r>
            <a:r>
              <a:rPr lang="en-US" b="1" dirty="0"/>
              <a:t> / </a:t>
            </a:r>
            <a:r>
              <a:rPr lang="en-US" dirty="0"/>
              <a:t>gluteal wasting / pelvic tilt</a:t>
            </a:r>
          </a:p>
          <a:p>
            <a:endParaRPr lang="en-US" dirty="0"/>
          </a:p>
        </p:txBody>
      </p:sp>
    </p:spTree>
    <p:extLst>
      <p:ext uri="{BB962C8B-B14F-4D97-AF65-F5344CB8AC3E}">
        <p14:creationId xmlns:p14="http://schemas.microsoft.com/office/powerpoint/2010/main" val="4051789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D212-E106-4CB7-9169-EF12BE7ECAF3}"/>
              </a:ext>
            </a:extLst>
          </p:cNvPr>
          <p:cNvSpPr>
            <a:spLocks noGrp="1"/>
          </p:cNvSpPr>
          <p:nvPr>
            <p:ph type="title"/>
          </p:nvPr>
        </p:nvSpPr>
        <p:spPr/>
        <p:txBody>
          <a:bodyPr/>
          <a:lstStyle/>
          <a:p>
            <a:endParaRPr lang="en-US"/>
          </a:p>
        </p:txBody>
      </p:sp>
      <p:pic>
        <p:nvPicPr>
          <p:cNvPr id="4" name="Content Placeholder 3" descr="Inspect the hip joint, pelvis and lower limbs.">
            <a:hlinkClick r:id="rId2" tgtFrame="&quot;_self&quot;"/>
            <a:extLst>
              <a:ext uri="{FF2B5EF4-FFF2-40B4-BE49-F238E27FC236}">
                <a16:creationId xmlns:a16="http://schemas.microsoft.com/office/drawing/2014/main" id="{31F160AE-DE87-4E1D-8D10-A69AE5B65662}"/>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4914" y="766606"/>
            <a:ext cx="11167486" cy="5481794"/>
          </a:xfrm>
          <a:prstGeom prst="rect">
            <a:avLst/>
          </a:prstGeom>
          <a:noFill/>
          <a:ln>
            <a:noFill/>
          </a:ln>
        </p:spPr>
      </p:pic>
    </p:spTree>
    <p:extLst>
      <p:ext uri="{BB962C8B-B14F-4D97-AF65-F5344CB8AC3E}">
        <p14:creationId xmlns:p14="http://schemas.microsoft.com/office/powerpoint/2010/main" val="1125170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8C2E1-6A82-44A2-825C-1A72F849F6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6D7F45-7740-4965-8E71-B2610A85E15C}"/>
              </a:ext>
            </a:extLst>
          </p:cNvPr>
          <p:cNvSpPr>
            <a:spLocks noGrp="1"/>
          </p:cNvSpPr>
          <p:nvPr>
            <p:ph idx="1"/>
          </p:nvPr>
        </p:nvSpPr>
        <p:spPr/>
        <p:txBody>
          <a:bodyPr/>
          <a:lstStyle/>
          <a:p>
            <a:endParaRPr lang="en-US"/>
          </a:p>
        </p:txBody>
      </p:sp>
      <p:pic>
        <p:nvPicPr>
          <p:cNvPr id="4" name="Picture 3" descr="Inspect the hip joint, pelvis and lower limbs.">
            <a:hlinkClick r:id="rId2" tgtFrame="&quot;_self&quot;"/>
            <a:extLst>
              <a:ext uri="{FF2B5EF4-FFF2-40B4-BE49-F238E27FC236}">
                <a16:creationId xmlns:a16="http://schemas.microsoft.com/office/drawing/2014/main" id="{D569A99A-CCC9-49E0-92B1-0C1688579BE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07571" y="1102405"/>
            <a:ext cx="10303329" cy="4653189"/>
          </a:xfrm>
          <a:prstGeom prst="rect">
            <a:avLst/>
          </a:prstGeom>
          <a:noFill/>
          <a:ln>
            <a:noFill/>
          </a:ln>
        </p:spPr>
      </p:pic>
    </p:spTree>
    <p:extLst>
      <p:ext uri="{BB962C8B-B14F-4D97-AF65-F5344CB8AC3E}">
        <p14:creationId xmlns:p14="http://schemas.microsoft.com/office/powerpoint/2010/main" val="1418424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FDA68-E84D-416E-A9DE-FC81D32FCF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664951-EA8A-45B4-A5C7-3960E509161D}"/>
              </a:ext>
            </a:extLst>
          </p:cNvPr>
          <p:cNvSpPr>
            <a:spLocks noGrp="1"/>
          </p:cNvSpPr>
          <p:nvPr>
            <p:ph idx="1"/>
          </p:nvPr>
        </p:nvSpPr>
        <p:spPr/>
        <p:txBody>
          <a:bodyPr/>
          <a:lstStyle/>
          <a:p>
            <a:endParaRPr lang="en-US"/>
          </a:p>
        </p:txBody>
      </p:sp>
      <p:pic>
        <p:nvPicPr>
          <p:cNvPr id="4" name="Picture 3" descr="Inspect the hip joint, pelvis and lower limbs.">
            <a:hlinkClick r:id="rId2" tgtFrame="&quot;_self&quot;"/>
            <a:extLst>
              <a:ext uri="{FF2B5EF4-FFF2-40B4-BE49-F238E27FC236}">
                <a16:creationId xmlns:a16="http://schemas.microsoft.com/office/drawing/2014/main" id="{BEFE9D73-D679-4976-93D2-65EB51B43BF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1257" y="789213"/>
            <a:ext cx="11168743" cy="5214257"/>
          </a:xfrm>
          <a:prstGeom prst="rect">
            <a:avLst/>
          </a:prstGeom>
          <a:noFill/>
          <a:ln>
            <a:noFill/>
          </a:ln>
        </p:spPr>
      </p:pic>
    </p:spTree>
    <p:extLst>
      <p:ext uri="{BB962C8B-B14F-4D97-AF65-F5344CB8AC3E}">
        <p14:creationId xmlns:p14="http://schemas.microsoft.com/office/powerpoint/2010/main" val="37978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7534D-C53B-422D-8B0A-2752EDA4B3A5}"/>
              </a:ext>
            </a:extLst>
          </p:cNvPr>
          <p:cNvSpPr>
            <a:spLocks noGrp="1"/>
          </p:cNvSpPr>
          <p:nvPr>
            <p:ph type="title"/>
          </p:nvPr>
        </p:nvSpPr>
        <p:spPr/>
        <p:txBody>
          <a:bodyPr/>
          <a:lstStyle/>
          <a:p>
            <a:r>
              <a:rPr lang="en-US" b="1" u="sng" dirty="0"/>
              <a:t>Gait</a:t>
            </a:r>
            <a:br>
              <a:rPr lang="en-US" dirty="0"/>
            </a:br>
            <a:endParaRPr lang="en-US" dirty="0"/>
          </a:p>
        </p:txBody>
      </p:sp>
      <p:sp>
        <p:nvSpPr>
          <p:cNvPr id="3" name="Content Placeholder 2">
            <a:extLst>
              <a:ext uri="{FF2B5EF4-FFF2-40B4-BE49-F238E27FC236}">
                <a16:creationId xmlns:a16="http://schemas.microsoft.com/office/drawing/2014/main" id="{27C9CC7A-E99B-49C0-A0FD-2892E9FC1B64}"/>
              </a:ext>
            </a:extLst>
          </p:cNvPr>
          <p:cNvSpPr>
            <a:spLocks noGrp="1"/>
          </p:cNvSpPr>
          <p:nvPr>
            <p:ph idx="1"/>
          </p:nvPr>
        </p:nvSpPr>
        <p:spPr/>
        <p:txBody>
          <a:bodyPr/>
          <a:lstStyle/>
          <a:p>
            <a:pPr fontAlgn="base"/>
            <a:r>
              <a:rPr lang="en-US" b="1" i="1" dirty="0"/>
              <a:t>Observe the patient’s gait from multiple angles</a:t>
            </a:r>
            <a:endParaRPr lang="en-US" dirty="0"/>
          </a:p>
          <a:p>
            <a:pPr fontAlgn="base"/>
            <a:r>
              <a:rPr lang="en-US" b="1" dirty="0"/>
              <a:t>Assess speed /smoothness /turning</a:t>
            </a:r>
            <a:endParaRPr lang="en-US" dirty="0"/>
          </a:p>
          <a:p>
            <a:pPr fontAlgn="base"/>
            <a:r>
              <a:rPr lang="en-US" b="1" dirty="0"/>
              <a:t>Note any evidence of antalgic gait or Trendelenburg gait</a:t>
            </a:r>
            <a:endParaRPr lang="en-US" dirty="0"/>
          </a:p>
          <a:p>
            <a:pPr fontAlgn="base"/>
            <a:r>
              <a:rPr lang="en-US" b="1" dirty="0"/>
              <a:t>Assess the patient’s footwear –</a:t>
            </a:r>
            <a:r>
              <a:rPr lang="en-US" dirty="0"/>
              <a:t> unequal sole wearing </a:t>
            </a:r>
            <a:r>
              <a:rPr lang="en-US" i="1" dirty="0"/>
              <a:t>– abnormal gait</a:t>
            </a:r>
            <a:endParaRPr lang="en-US" dirty="0"/>
          </a:p>
          <a:p>
            <a:endParaRPr lang="en-US" dirty="0"/>
          </a:p>
        </p:txBody>
      </p:sp>
    </p:spTree>
    <p:extLst>
      <p:ext uri="{BB962C8B-B14F-4D97-AF65-F5344CB8AC3E}">
        <p14:creationId xmlns:p14="http://schemas.microsoft.com/office/powerpoint/2010/main" val="332830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81AA-4814-4BC0-9F4A-EC24C85C7E4B}"/>
              </a:ext>
            </a:extLst>
          </p:cNvPr>
          <p:cNvSpPr>
            <a:spLocks noGrp="1"/>
          </p:cNvSpPr>
          <p:nvPr>
            <p:ph type="title"/>
          </p:nvPr>
        </p:nvSpPr>
        <p:spPr/>
        <p:txBody>
          <a:bodyPr/>
          <a:lstStyle/>
          <a:p>
            <a:r>
              <a:rPr lang="en-US" b="1" dirty="0"/>
              <a:t>Feel</a:t>
            </a:r>
            <a:br>
              <a:rPr lang="en-US" dirty="0"/>
            </a:br>
            <a:endParaRPr lang="en-US" dirty="0"/>
          </a:p>
        </p:txBody>
      </p:sp>
      <p:sp>
        <p:nvSpPr>
          <p:cNvPr id="3" name="Content Placeholder 2">
            <a:extLst>
              <a:ext uri="{FF2B5EF4-FFF2-40B4-BE49-F238E27FC236}">
                <a16:creationId xmlns:a16="http://schemas.microsoft.com/office/drawing/2014/main" id="{1FFC36E5-1C90-45D6-BEF5-F71E39928C44}"/>
              </a:ext>
            </a:extLst>
          </p:cNvPr>
          <p:cNvSpPr>
            <a:spLocks noGrp="1"/>
          </p:cNvSpPr>
          <p:nvPr>
            <p:ph idx="1"/>
          </p:nvPr>
        </p:nvSpPr>
        <p:spPr>
          <a:xfrm>
            <a:off x="930728" y="1319440"/>
            <a:ext cx="10515600" cy="4351338"/>
          </a:xfrm>
        </p:spPr>
        <p:txBody>
          <a:bodyPr>
            <a:normAutofit fontScale="92500" lnSpcReduction="10000"/>
          </a:bodyPr>
          <a:lstStyle/>
          <a:p>
            <a:pPr fontAlgn="base"/>
            <a:r>
              <a:rPr lang="en-US" b="1" i="1" dirty="0"/>
              <a:t>Ask patient to lay down on the examination couch</a:t>
            </a:r>
            <a:endParaRPr lang="en-US" dirty="0"/>
          </a:p>
          <a:p>
            <a:pPr fontAlgn="base"/>
            <a:r>
              <a:rPr lang="en-US" b="1" dirty="0"/>
              <a:t>Palpate the tissues overlying the hip joint for tenderness/warmth – </a:t>
            </a:r>
            <a:r>
              <a:rPr lang="en-US" i="1" dirty="0"/>
              <a:t>inflammation/infection</a:t>
            </a:r>
            <a:endParaRPr lang="en-US" dirty="0"/>
          </a:p>
          <a:p>
            <a:pPr fontAlgn="base"/>
            <a:r>
              <a:rPr lang="en-US" b="1" dirty="0"/>
              <a:t>Palpate the greater trochanter –</a:t>
            </a:r>
            <a:r>
              <a:rPr lang="en-US" dirty="0"/>
              <a:t> tenderness</a:t>
            </a:r>
            <a:r>
              <a:rPr lang="en-US" i="1" dirty="0"/>
              <a:t> (often indicative of greater trochanteric bursitis)</a:t>
            </a:r>
          </a:p>
          <a:p>
            <a:pPr fontAlgn="base"/>
            <a:endParaRPr lang="en-US" dirty="0"/>
          </a:p>
          <a:p>
            <a:pPr fontAlgn="base"/>
            <a:r>
              <a:rPr lang="en-US" b="1" u="sng" dirty="0"/>
              <a:t>Assess leg length</a:t>
            </a:r>
            <a:endParaRPr lang="en-US" dirty="0"/>
          </a:p>
          <a:p>
            <a:pPr fontAlgn="base"/>
            <a:r>
              <a:rPr lang="en-US" b="1" dirty="0"/>
              <a:t>Measure apparent leg length – </a:t>
            </a:r>
            <a:r>
              <a:rPr lang="en-US" dirty="0"/>
              <a:t>umbilicus to the tip of the medial malleolus</a:t>
            </a:r>
          </a:p>
          <a:p>
            <a:pPr fontAlgn="base"/>
            <a:r>
              <a:rPr lang="en-US" b="1" dirty="0"/>
              <a:t>Measure true leg length – </a:t>
            </a:r>
            <a:r>
              <a:rPr lang="en-US" dirty="0"/>
              <a:t>anterior superior iliac spine to the tip of the medial malleolus </a:t>
            </a:r>
          </a:p>
          <a:p>
            <a:endParaRPr lang="en-US" dirty="0"/>
          </a:p>
        </p:txBody>
      </p:sp>
    </p:spTree>
    <p:extLst>
      <p:ext uri="{BB962C8B-B14F-4D97-AF65-F5344CB8AC3E}">
        <p14:creationId xmlns:p14="http://schemas.microsoft.com/office/powerpoint/2010/main" val="991199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312A-FF2C-4B9E-9015-C8E8D3127D29}"/>
              </a:ext>
            </a:extLst>
          </p:cNvPr>
          <p:cNvSpPr>
            <a:spLocks noGrp="1"/>
          </p:cNvSpPr>
          <p:nvPr>
            <p:ph type="title"/>
          </p:nvPr>
        </p:nvSpPr>
        <p:spPr/>
        <p:txBody>
          <a:bodyPr/>
          <a:lstStyle/>
          <a:p>
            <a:r>
              <a:rPr lang="en-US" dirty="0"/>
              <a:t>Tenderness and warmth</a:t>
            </a:r>
          </a:p>
        </p:txBody>
      </p:sp>
      <p:pic>
        <p:nvPicPr>
          <p:cNvPr id="4" name="Picture 3" descr="Palpate the tissue surrounding the hip joint">
            <a:hlinkClick r:id="rId2" tgtFrame="&quot;_self&quot;"/>
            <a:extLst>
              <a:ext uri="{FF2B5EF4-FFF2-40B4-BE49-F238E27FC236}">
                <a16:creationId xmlns:a16="http://schemas.microsoft.com/office/drawing/2014/main" id="{2FE1D1FA-0DCE-4F9D-9443-495E76D979C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22473" y="2588760"/>
            <a:ext cx="5343051" cy="2560183"/>
          </a:xfrm>
          <a:prstGeom prst="rect">
            <a:avLst/>
          </a:prstGeom>
          <a:noFill/>
          <a:ln>
            <a:noFill/>
          </a:ln>
        </p:spPr>
      </p:pic>
      <p:pic>
        <p:nvPicPr>
          <p:cNvPr id="5" name="Picture 2" descr="GreaterTrochanterHE">
            <a:extLst>
              <a:ext uri="{FF2B5EF4-FFF2-40B4-BE49-F238E27FC236}">
                <a16:creationId xmlns:a16="http://schemas.microsoft.com/office/drawing/2014/main" id="{728F9B90-7649-4F94-B5E5-5A4463609C96}"/>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b="6017"/>
          <a:stretch/>
        </p:blipFill>
        <p:spPr bwMode="auto">
          <a:xfrm>
            <a:off x="6340928" y="2572431"/>
            <a:ext cx="5198613" cy="274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404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5ECF0-2205-4DAC-8201-65272CB92A16}"/>
              </a:ext>
            </a:extLst>
          </p:cNvPr>
          <p:cNvSpPr>
            <a:spLocks noGrp="1"/>
          </p:cNvSpPr>
          <p:nvPr>
            <p:ph type="title"/>
          </p:nvPr>
        </p:nvSpPr>
        <p:spPr/>
        <p:txBody>
          <a:bodyPr/>
          <a:lstStyle/>
          <a:p>
            <a:endParaRPr lang="en-US" dirty="0"/>
          </a:p>
        </p:txBody>
      </p:sp>
      <p:pic>
        <p:nvPicPr>
          <p:cNvPr id="4" name="Picture 3" descr="Measure apparent leg length">
            <a:hlinkClick r:id="rId2" tgtFrame="&quot;_self&quot;"/>
            <a:extLst>
              <a:ext uri="{FF2B5EF4-FFF2-40B4-BE49-F238E27FC236}">
                <a16:creationId xmlns:a16="http://schemas.microsoft.com/office/drawing/2014/main" id="{AE0E30FE-55DA-460A-8F89-16F54C0060B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03471" y="238609"/>
            <a:ext cx="5829300" cy="2748473"/>
          </a:xfrm>
          <a:prstGeom prst="rect">
            <a:avLst/>
          </a:prstGeom>
          <a:noFill/>
          <a:ln>
            <a:noFill/>
          </a:ln>
        </p:spPr>
      </p:pic>
      <p:pic>
        <p:nvPicPr>
          <p:cNvPr id="5" name="Picture 4" descr="Measure true leg length">
            <a:hlinkClick r:id="rId4" tgtFrame="&quot;_self&quot;"/>
            <a:extLst>
              <a:ext uri="{FF2B5EF4-FFF2-40B4-BE49-F238E27FC236}">
                <a16:creationId xmlns:a16="http://schemas.microsoft.com/office/drawing/2014/main" id="{5B202470-59CA-416A-A9CD-54855E5FA9D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05839" y="3577544"/>
            <a:ext cx="5726932" cy="2863850"/>
          </a:xfrm>
          <a:prstGeom prst="rect">
            <a:avLst/>
          </a:prstGeom>
          <a:noFill/>
          <a:ln>
            <a:noFill/>
          </a:ln>
        </p:spPr>
      </p:pic>
      <p:pic>
        <p:nvPicPr>
          <p:cNvPr id="2052" name="Picture 4" descr="TrueLegLength1HE">
            <a:extLst>
              <a:ext uri="{FF2B5EF4-FFF2-40B4-BE49-F238E27FC236}">
                <a16:creationId xmlns:a16="http://schemas.microsoft.com/office/drawing/2014/main" id="{07470290-ABA1-4235-9898-E4911934B2E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6174"/>
          <a:stretch/>
        </p:blipFill>
        <p:spPr bwMode="auto">
          <a:xfrm>
            <a:off x="261256" y="204661"/>
            <a:ext cx="5303733" cy="278242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80C6DBF1-33CA-4E21-9ABA-8310CC3164A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32657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199B8-59ED-4139-AD57-AB41210EBD68}"/>
              </a:ext>
            </a:extLst>
          </p:cNvPr>
          <p:cNvSpPr>
            <a:spLocks noGrp="1"/>
          </p:cNvSpPr>
          <p:nvPr>
            <p:ph type="title"/>
          </p:nvPr>
        </p:nvSpPr>
        <p:spPr/>
        <p:txBody>
          <a:bodyPr/>
          <a:lstStyle/>
          <a:p>
            <a:r>
              <a:rPr lang="en-US" dirty="0"/>
              <a:t>Hip Examination</a:t>
            </a:r>
          </a:p>
        </p:txBody>
      </p:sp>
      <p:sp>
        <p:nvSpPr>
          <p:cNvPr id="3" name="Content Placeholder 2">
            <a:extLst>
              <a:ext uri="{FF2B5EF4-FFF2-40B4-BE49-F238E27FC236}">
                <a16:creationId xmlns:a16="http://schemas.microsoft.com/office/drawing/2014/main" id="{0B3D126F-8C9E-45AE-903A-0F6FE6ED6256}"/>
              </a:ext>
            </a:extLst>
          </p:cNvPr>
          <p:cNvSpPr>
            <a:spLocks noGrp="1"/>
          </p:cNvSpPr>
          <p:nvPr>
            <p:ph idx="1"/>
          </p:nvPr>
        </p:nvSpPr>
        <p:spPr/>
        <p:txBody>
          <a:bodyPr>
            <a:normAutofit fontScale="32500" lnSpcReduction="20000"/>
          </a:bodyPr>
          <a:lstStyle/>
          <a:p>
            <a:pPr fontAlgn="base"/>
            <a:r>
              <a:rPr lang="en-US" b="1" u="sng" dirty="0"/>
              <a:t>Active movements</a:t>
            </a:r>
            <a:endParaRPr lang="en-US" dirty="0"/>
          </a:p>
          <a:p>
            <a:pPr fontAlgn="base"/>
            <a:r>
              <a:rPr lang="en-US" i="1" dirty="0"/>
              <a:t>Place your hand under the lumbar spine to detect masking of hip movement by the pelvis / lumbar spine.</a:t>
            </a:r>
            <a:endParaRPr lang="en-US" dirty="0"/>
          </a:p>
          <a:p>
            <a:pPr fontAlgn="base"/>
            <a:r>
              <a:rPr lang="en-US" b="1" dirty="0"/>
              <a:t>Flexion  –</a:t>
            </a:r>
            <a:r>
              <a:rPr lang="en-US" i="1" dirty="0"/>
              <a:t> “bring your knee towards your chest” – </a:t>
            </a:r>
            <a:r>
              <a:rPr lang="en-US" dirty="0"/>
              <a:t>normal ROM is 120°</a:t>
            </a:r>
          </a:p>
          <a:p>
            <a:pPr fontAlgn="base"/>
            <a:r>
              <a:rPr lang="en-US" b="1" u="sng" dirty="0"/>
              <a:t>Passive movements</a:t>
            </a:r>
            <a:endParaRPr lang="en-US" dirty="0"/>
          </a:p>
          <a:p>
            <a:pPr fontAlgn="base"/>
            <a:r>
              <a:rPr lang="en-US" b="1" dirty="0"/>
              <a:t>Flexion –</a:t>
            </a:r>
            <a:r>
              <a:rPr lang="en-US" dirty="0"/>
              <a:t> assess the degree of flexion in each hip individually –</a:t>
            </a:r>
            <a:r>
              <a:rPr lang="en-US" i="1" dirty="0"/>
              <a:t> normal ROM is 120°</a:t>
            </a:r>
            <a:endParaRPr lang="en-US" dirty="0"/>
          </a:p>
          <a:p>
            <a:pPr fontAlgn="base"/>
            <a:r>
              <a:rPr lang="en-US" dirty="0"/>
              <a:t> </a:t>
            </a:r>
          </a:p>
          <a:p>
            <a:pPr fontAlgn="base"/>
            <a:r>
              <a:rPr lang="en-US" b="1" dirty="0"/>
              <a:t>Internal rotation:</a:t>
            </a:r>
            <a:endParaRPr lang="en-US" dirty="0"/>
          </a:p>
          <a:p>
            <a:pPr fontAlgn="base"/>
            <a:r>
              <a:rPr lang="en-US" i="1" dirty="0"/>
              <a:t>This can be assessed with the hip and knee joint flexed at 90°</a:t>
            </a:r>
            <a:endParaRPr lang="en-US" dirty="0"/>
          </a:p>
          <a:p>
            <a:pPr lvl="0" fontAlgn="base"/>
            <a:r>
              <a:rPr lang="en-US" dirty="0"/>
              <a:t>Rotate the foot </a:t>
            </a:r>
            <a:r>
              <a:rPr lang="en-US" b="1" dirty="0"/>
              <a:t>laterally </a:t>
            </a:r>
            <a:endParaRPr lang="en-US" dirty="0"/>
          </a:p>
          <a:p>
            <a:pPr lvl="0" fontAlgn="base"/>
            <a:r>
              <a:rPr lang="en-US" dirty="0"/>
              <a:t>Normal ROM 40°</a:t>
            </a:r>
          </a:p>
          <a:p>
            <a:pPr fontAlgn="base"/>
            <a:r>
              <a:rPr lang="en-US" dirty="0"/>
              <a:t> </a:t>
            </a:r>
          </a:p>
          <a:p>
            <a:pPr fontAlgn="base"/>
            <a:r>
              <a:rPr lang="en-US" b="1" dirty="0"/>
              <a:t>External rotation:</a:t>
            </a:r>
            <a:endParaRPr lang="en-US" dirty="0"/>
          </a:p>
          <a:p>
            <a:pPr fontAlgn="base"/>
            <a:r>
              <a:rPr lang="en-US" i="1" dirty="0"/>
              <a:t>This can be assessed with the hip and knee joint flexed at 90°</a:t>
            </a:r>
            <a:endParaRPr lang="en-US" dirty="0"/>
          </a:p>
          <a:p>
            <a:pPr lvl="0" fontAlgn="base"/>
            <a:r>
              <a:rPr lang="en-US" dirty="0"/>
              <a:t>Rotate the foot </a:t>
            </a:r>
            <a:r>
              <a:rPr lang="en-US" b="1" dirty="0"/>
              <a:t>medially</a:t>
            </a:r>
            <a:endParaRPr lang="en-US" dirty="0"/>
          </a:p>
          <a:p>
            <a:pPr lvl="0" fontAlgn="base"/>
            <a:r>
              <a:rPr lang="en-US" dirty="0"/>
              <a:t>Normal ROM 45</a:t>
            </a:r>
            <a:r>
              <a:rPr lang="en-US" b="1" i="1" dirty="0"/>
              <a:t>°</a:t>
            </a:r>
            <a:endParaRPr lang="en-US" dirty="0"/>
          </a:p>
          <a:p>
            <a:pPr fontAlgn="base"/>
            <a:r>
              <a:rPr lang="en-US" dirty="0"/>
              <a:t> </a:t>
            </a:r>
          </a:p>
          <a:p>
            <a:pPr fontAlgn="base"/>
            <a:r>
              <a:rPr lang="en-US" b="1" dirty="0"/>
              <a:t>ABduction </a:t>
            </a:r>
            <a:r>
              <a:rPr lang="en-US" dirty="0"/>
              <a:t>– whilst </a:t>
            </a:r>
            <a:r>
              <a:rPr lang="en-US" dirty="0" err="1"/>
              <a:t>stabilising</a:t>
            </a:r>
            <a:r>
              <a:rPr lang="en-US" dirty="0"/>
              <a:t> the contralateral iliac crest, use your other hand to abduct the hip until you feel the pelvis begin to tilt –  </a:t>
            </a:r>
            <a:r>
              <a:rPr lang="en-US" i="1" dirty="0"/>
              <a:t>normal ROM is 45°</a:t>
            </a:r>
            <a:endParaRPr lang="en-US" dirty="0"/>
          </a:p>
          <a:p>
            <a:pPr fontAlgn="base"/>
            <a:r>
              <a:rPr lang="en-US" b="1" dirty="0" err="1"/>
              <a:t>ADduction</a:t>
            </a:r>
            <a:r>
              <a:rPr lang="en-US" b="1" dirty="0"/>
              <a:t> </a:t>
            </a:r>
            <a:r>
              <a:rPr lang="en-US" dirty="0"/>
              <a:t>– whilst </a:t>
            </a:r>
            <a:r>
              <a:rPr lang="en-US" dirty="0" err="1"/>
              <a:t>stabilising</a:t>
            </a:r>
            <a:r>
              <a:rPr lang="en-US" dirty="0"/>
              <a:t> the contralateral iliac crest, use your other hand to adduct the patient’s leg across the midline as far as possible –</a:t>
            </a:r>
            <a:r>
              <a:rPr lang="en-US" i="1" dirty="0"/>
              <a:t> normal ROM is 30°</a:t>
            </a:r>
            <a:endParaRPr lang="en-US" dirty="0"/>
          </a:p>
          <a:p>
            <a:endParaRPr lang="en-US" dirty="0"/>
          </a:p>
        </p:txBody>
      </p:sp>
    </p:spTree>
    <p:extLst>
      <p:ext uri="{BB962C8B-B14F-4D97-AF65-F5344CB8AC3E}">
        <p14:creationId xmlns:p14="http://schemas.microsoft.com/office/powerpoint/2010/main" val="991591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DDE2C-0FD0-4A89-BBEF-E1B9DD0F91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8BAEFB-50A2-447F-AC0D-9E01C02AF566}"/>
              </a:ext>
            </a:extLst>
          </p:cNvPr>
          <p:cNvSpPr>
            <a:spLocks noGrp="1"/>
          </p:cNvSpPr>
          <p:nvPr>
            <p:ph idx="1"/>
          </p:nvPr>
        </p:nvSpPr>
        <p:spPr/>
        <p:txBody>
          <a:bodyPr>
            <a:normAutofit lnSpcReduction="10000"/>
          </a:bodyPr>
          <a:lstStyle/>
          <a:p>
            <a:pPr fontAlgn="base"/>
            <a:r>
              <a:rPr lang="en-US" b="1" dirty="0"/>
              <a:t>Internal rotation:</a:t>
            </a:r>
            <a:endParaRPr lang="en-US" dirty="0"/>
          </a:p>
          <a:p>
            <a:pPr fontAlgn="base"/>
            <a:r>
              <a:rPr lang="en-US" i="1" dirty="0"/>
              <a:t>This can be assessed with the hip and knee joint flexed at 90°</a:t>
            </a:r>
            <a:endParaRPr lang="en-US" dirty="0"/>
          </a:p>
          <a:p>
            <a:pPr lvl="0" fontAlgn="base"/>
            <a:r>
              <a:rPr lang="en-US" dirty="0"/>
              <a:t>Rotate the foot </a:t>
            </a:r>
            <a:r>
              <a:rPr lang="en-US" b="1" dirty="0"/>
              <a:t>laterally </a:t>
            </a:r>
            <a:endParaRPr lang="en-US" dirty="0"/>
          </a:p>
          <a:p>
            <a:pPr lvl="0" fontAlgn="base"/>
            <a:r>
              <a:rPr lang="en-US" dirty="0"/>
              <a:t>Normal ROM 40°</a:t>
            </a:r>
          </a:p>
          <a:p>
            <a:pPr fontAlgn="base"/>
            <a:r>
              <a:rPr lang="en-US" dirty="0"/>
              <a:t> </a:t>
            </a:r>
          </a:p>
          <a:p>
            <a:pPr fontAlgn="base"/>
            <a:r>
              <a:rPr lang="en-US" b="1" dirty="0"/>
              <a:t>External rotation:</a:t>
            </a:r>
            <a:endParaRPr lang="en-US" dirty="0"/>
          </a:p>
          <a:p>
            <a:pPr fontAlgn="base"/>
            <a:r>
              <a:rPr lang="en-US" i="1" dirty="0"/>
              <a:t>This can be assessed with the hip and knee joint flexed at 90°</a:t>
            </a:r>
            <a:endParaRPr lang="en-US" dirty="0"/>
          </a:p>
          <a:p>
            <a:pPr lvl="0" fontAlgn="base"/>
            <a:r>
              <a:rPr lang="en-US" dirty="0"/>
              <a:t>Rotate the foot </a:t>
            </a:r>
            <a:r>
              <a:rPr lang="en-US" b="1" dirty="0"/>
              <a:t>medially</a:t>
            </a:r>
            <a:endParaRPr lang="en-US" dirty="0"/>
          </a:p>
          <a:p>
            <a:pPr lvl="0" fontAlgn="base"/>
            <a:r>
              <a:rPr lang="en-US" dirty="0"/>
              <a:t>Normal ROM 45</a:t>
            </a:r>
            <a:r>
              <a:rPr lang="en-US" b="1" i="1" dirty="0"/>
              <a:t>°</a:t>
            </a:r>
            <a:endParaRPr lang="en-US" dirty="0"/>
          </a:p>
        </p:txBody>
      </p:sp>
    </p:spTree>
    <p:extLst>
      <p:ext uri="{BB962C8B-B14F-4D97-AF65-F5344CB8AC3E}">
        <p14:creationId xmlns:p14="http://schemas.microsoft.com/office/powerpoint/2010/main" val="2580655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D87B2-3740-4B32-BA4E-421FEF5F106E}"/>
              </a:ext>
            </a:extLst>
          </p:cNvPr>
          <p:cNvSpPr>
            <a:spLocks noGrp="1"/>
          </p:cNvSpPr>
          <p:nvPr>
            <p:ph type="title"/>
          </p:nvPr>
        </p:nvSpPr>
        <p:spPr/>
        <p:txBody>
          <a:bodyPr/>
          <a:lstStyle/>
          <a:p>
            <a:endParaRPr lang="en-US" dirty="0"/>
          </a:p>
        </p:txBody>
      </p:sp>
      <p:pic>
        <p:nvPicPr>
          <p:cNvPr id="4" name="Picture 8" descr="Passive Hip External Rotation Hip Exam">
            <a:extLst>
              <a:ext uri="{FF2B5EF4-FFF2-40B4-BE49-F238E27FC236}">
                <a16:creationId xmlns:a16="http://schemas.microsoft.com/office/drawing/2014/main" id="{B54586F4-8BB8-4339-A17D-EC09EF2B908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6885"/>
          <a:stretch/>
        </p:blipFill>
        <p:spPr bwMode="auto">
          <a:xfrm>
            <a:off x="6212316" y="2199936"/>
            <a:ext cx="5609570" cy="29381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PassiveHipInternalRotationHE">
            <a:extLst>
              <a:ext uri="{FF2B5EF4-FFF2-40B4-BE49-F238E27FC236}">
                <a16:creationId xmlns:a16="http://schemas.microsoft.com/office/drawing/2014/main" id="{E3A242A1-6CC3-4872-A78D-E4AF5D623A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885"/>
          <a:stretch/>
        </p:blipFill>
        <p:spPr bwMode="auto">
          <a:xfrm>
            <a:off x="144319" y="2199935"/>
            <a:ext cx="5206009" cy="2938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401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B995-1EE0-4869-82E1-3473766FC0B8}"/>
              </a:ext>
            </a:extLst>
          </p:cNvPr>
          <p:cNvSpPr>
            <a:spLocks noGrp="1"/>
          </p:cNvSpPr>
          <p:nvPr>
            <p:ph type="title"/>
          </p:nvPr>
        </p:nvSpPr>
        <p:spPr>
          <a:xfrm>
            <a:off x="637029" y="833211"/>
            <a:ext cx="10515600" cy="1325563"/>
          </a:xfrm>
        </p:spPr>
        <p:txBody>
          <a:bodyPr>
            <a:normAutofit fontScale="90000"/>
          </a:bodyPr>
          <a:lstStyle/>
          <a:p>
            <a:pPr fontAlgn="base"/>
            <a:r>
              <a:rPr lang="en-US" b="1" dirty="0"/>
              <a:t>Flexion –</a:t>
            </a:r>
            <a:r>
              <a:rPr lang="en-US" dirty="0"/>
              <a:t> assess the degree of flexion in each hip individually –</a:t>
            </a:r>
            <a:r>
              <a:rPr lang="en-US" i="1" dirty="0"/>
              <a:t> normal ROM is 120°</a:t>
            </a:r>
            <a:br>
              <a:rPr lang="en-US" dirty="0"/>
            </a:br>
            <a:r>
              <a:rPr lang="en-US" dirty="0"/>
              <a:t> </a:t>
            </a:r>
            <a:br>
              <a:rPr lang="en-US" dirty="0"/>
            </a:br>
            <a:endParaRPr lang="en-US" dirty="0"/>
          </a:p>
        </p:txBody>
      </p:sp>
      <p:pic>
        <p:nvPicPr>
          <p:cNvPr id="3074" name="Picture 2" descr="Assess passive HIP FLEXION">
            <a:extLst>
              <a:ext uri="{FF2B5EF4-FFF2-40B4-BE49-F238E27FC236}">
                <a16:creationId xmlns:a16="http://schemas.microsoft.com/office/drawing/2014/main" id="{45D0A042-8167-428D-818C-5D978C192C9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6005"/>
          <a:stretch/>
        </p:blipFill>
        <p:spPr bwMode="auto">
          <a:xfrm>
            <a:off x="6297172" y="2101797"/>
            <a:ext cx="5639702" cy="29818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ssess active HIP FLEXION">
            <a:extLst>
              <a:ext uri="{FF2B5EF4-FFF2-40B4-BE49-F238E27FC236}">
                <a16:creationId xmlns:a16="http://schemas.microsoft.com/office/drawing/2014/main" id="{43C4B450-EABA-451F-8D33-3BECEBBFF5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005"/>
          <a:stretch/>
        </p:blipFill>
        <p:spPr bwMode="auto">
          <a:xfrm>
            <a:off x="64413" y="2101796"/>
            <a:ext cx="5639701" cy="2981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908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1EE5-9D86-46F0-A4EA-7CB20DD9B9BA}"/>
              </a:ext>
            </a:extLst>
          </p:cNvPr>
          <p:cNvSpPr>
            <a:spLocks noGrp="1"/>
          </p:cNvSpPr>
          <p:nvPr>
            <p:ph type="title"/>
          </p:nvPr>
        </p:nvSpPr>
        <p:spPr>
          <a:xfrm>
            <a:off x="555171" y="811439"/>
            <a:ext cx="10477500" cy="1325563"/>
          </a:xfrm>
        </p:spPr>
        <p:txBody>
          <a:bodyPr>
            <a:noAutofit/>
          </a:bodyPr>
          <a:lstStyle/>
          <a:p>
            <a:pPr fontAlgn="base"/>
            <a:r>
              <a:rPr lang="en-US" sz="2400" b="1" dirty="0"/>
              <a:t>ABduction </a:t>
            </a:r>
            <a:r>
              <a:rPr lang="en-US" sz="2400" dirty="0"/>
              <a:t>– whilst </a:t>
            </a:r>
            <a:r>
              <a:rPr lang="en-US" sz="2400" dirty="0" err="1"/>
              <a:t>stabilising</a:t>
            </a:r>
            <a:r>
              <a:rPr lang="en-US" sz="2400" dirty="0"/>
              <a:t> the contralateral iliac crest, use your other hand to abduct the hip until you feel the pelvis begin to tilt –  </a:t>
            </a:r>
            <a:r>
              <a:rPr lang="en-US" sz="2400" i="1" dirty="0"/>
              <a:t>normal ROM is 45°</a:t>
            </a:r>
            <a:br>
              <a:rPr lang="en-US" sz="2400" dirty="0"/>
            </a:br>
            <a:br>
              <a:rPr lang="en-US" sz="2400" dirty="0"/>
            </a:br>
            <a:r>
              <a:rPr lang="en-US" sz="2400" b="1" dirty="0" err="1"/>
              <a:t>ADduction</a:t>
            </a:r>
            <a:r>
              <a:rPr lang="en-US" sz="2400" b="1" dirty="0"/>
              <a:t> </a:t>
            </a:r>
            <a:r>
              <a:rPr lang="en-US" sz="2400" dirty="0"/>
              <a:t>– whilst </a:t>
            </a:r>
            <a:r>
              <a:rPr lang="en-US" sz="2400" dirty="0" err="1"/>
              <a:t>stabilising</a:t>
            </a:r>
            <a:r>
              <a:rPr lang="en-US" sz="2400" dirty="0"/>
              <a:t> the contralateral iliac crest, use your other hand to adduct the patient’s leg across the midline as far as possible –</a:t>
            </a:r>
            <a:r>
              <a:rPr lang="en-US" sz="2400" i="1" dirty="0"/>
              <a:t> normal ROM is 30°</a:t>
            </a:r>
            <a:br>
              <a:rPr lang="en-US" sz="2400" dirty="0"/>
            </a:br>
            <a:endParaRPr lang="en-US" sz="2400" dirty="0"/>
          </a:p>
        </p:txBody>
      </p:sp>
      <p:pic>
        <p:nvPicPr>
          <p:cNvPr id="4" name="Picture 12" descr="Assess passive HIP ABDUCTION">
            <a:extLst>
              <a:ext uri="{FF2B5EF4-FFF2-40B4-BE49-F238E27FC236}">
                <a16:creationId xmlns:a16="http://schemas.microsoft.com/office/drawing/2014/main" id="{63F5F715-2917-486E-A452-56FFB8C22F0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289"/>
          <a:stretch/>
        </p:blipFill>
        <p:spPr bwMode="auto">
          <a:xfrm>
            <a:off x="6253844" y="3360188"/>
            <a:ext cx="5752900" cy="30001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Assess passive HIP ADDUCTION">
            <a:extLst>
              <a:ext uri="{FF2B5EF4-FFF2-40B4-BE49-F238E27FC236}">
                <a16:creationId xmlns:a16="http://schemas.microsoft.com/office/drawing/2014/main" id="{B202718E-49C5-4D0D-B485-C0E0538638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630"/>
          <a:stretch/>
        </p:blipFill>
        <p:spPr bwMode="auto">
          <a:xfrm>
            <a:off x="400434" y="3390447"/>
            <a:ext cx="5537724" cy="2939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187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7274D-9344-41D1-8AE0-72B20F6FB70A}"/>
              </a:ext>
            </a:extLst>
          </p:cNvPr>
          <p:cNvSpPr>
            <a:spLocks noGrp="1"/>
          </p:cNvSpPr>
          <p:nvPr>
            <p:ph type="title"/>
          </p:nvPr>
        </p:nvSpPr>
        <p:spPr/>
        <p:txBody>
          <a:bodyPr>
            <a:normAutofit/>
          </a:bodyPr>
          <a:lstStyle/>
          <a:p>
            <a:r>
              <a:rPr lang="en-US" b="1" dirty="0"/>
              <a:t>Special tests - </a:t>
            </a:r>
            <a:r>
              <a:rPr lang="en-US" b="1" u="sng" dirty="0"/>
              <a:t>Thomas’s test</a:t>
            </a:r>
            <a:br>
              <a:rPr lang="en-US" dirty="0"/>
            </a:br>
            <a:endParaRPr lang="en-US" dirty="0"/>
          </a:p>
        </p:txBody>
      </p:sp>
      <p:sp>
        <p:nvSpPr>
          <p:cNvPr id="3" name="Content Placeholder 2">
            <a:extLst>
              <a:ext uri="{FF2B5EF4-FFF2-40B4-BE49-F238E27FC236}">
                <a16:creationId xmlns:a16="http://schemas.microsoft.com/office/drawing/2014/main" id="{5AA17B5C-F739-4BA8-9CFC-0814E3AE221F}"/>
              </a:ext>
            </a:extLst>
          </p:cNvPr>
          <p:cNvSpPr>
            <a:spLocks noGrp="1"/>
          </p:cNvSpPr>
          <p:nvPr>
            <p:ph idx="1"/>
          </p:nvPr>
        </p:nvSpPr>
        <p:spPr>
          <a:xfrm>
            <a:off x="838200" y="1858282"/>
            <a:ext cx="10515600" cy="4351338"/>
          </a:xfrm>
        </p:spPr>
        <p:txBody>
          <a:bodyPr>
            <a:normAutofit fontScale="92500" lnSpcReduction="10000"/>
          </a:bodyPr>
          <a:lstStyle/>
          <a:p>
            <a:pPr fontAlgn="base"/>
            <a:r>
              <a:rPr lang="en-US" b="1" dirty="0"/>
              <a:t>Place a hand under the patient’s spine.</a:t>
            </a:r>
            <a:endParaRPr lang="en-US" dirty="0"/>
          </a:p>
          <a:p>
            <a:pPr fontAlgn="base"/>
            <a:r>
              <a:rPr lang="en-US" b="1" dirty="0"/>
              <a:t>Passively flex the unaffected leg (hips/knees) as far as you are able to.</a:t>
            </a:r>
            <a:endParaRPr lang="en-US" dirty="0"/>
          </a:p>
          <a:p>
            <a:pPr fontAlgn="base"/>
            <a:r>
              <a:rPr lang="en-US" b="1" dirty="0"/>
              <a:t>Your hand should detect that the lumbar lordosis is now flattened.</a:t>
            </a:r>
            <a:endParaRPr lang="en-US" dirty="0"/>
          </a:p>
          <a:p>
            <a:pPr fontAlgn="base"/>
            <a:r>
              <a:rPr lang="en-US" b="1" dirty="0"/>
              <a:t>With the unaffected leg flexed, the contralateral leg should be flat on the bed</a:t>
            </a:r>
            <a:endParaRPr lang="en-US" dirty="0"/>
          </a:p>
          <a:p>
            <a:pPr fontAlgn="base"/>
            <a:r>
              <a:rPr lang="en-US" b="1" dirty="0"/>
              <a:t>Repeat the test to assess the contralateral hip joint.</a:t>
            </a:r>
            <a:endParaRPr lang="en-US" dirty="0"/>
          </a:p>
          <a:p>
            <a:pPr fontAlgn="base"/>
            <a:r>
              <a:rPr lang="en-US" b="1" dirty="0"/>
              <a:t>The test is positive (abnormal) if the affected thigh raises off the bed, indicating a loss of extension in the hip. This would suggest a fixed flexion deformity in the affected hip.</a:t>
            </a:r>
            <a:endParaRPr lang="en-US" dirty="0"/>
          </a:p>
          <a:p>
            <a:pPr fontAlgn="base"/>
            <a:r>
              <a:rPr lang="en-US" b="1" dirty="0"/>
              <a:t>DO NOT PERFORM ON PATIENTS WITH HIP REPLACEMENTS –</a:t>
            </a:r>
            <a:r>
              <a:rPr lang="en-US" dirty="0"/>
              <a:t> can cause dislocation!</a:t>
            </a:r>
          </a:p>
          <a:p>
            <a:endParaRPr lang="en-US" dirty="0"/>
          </a:p>
        </p:txBody>
      </p:sp>
    </p:spTree>
    <p:extLst>
      <p:ext uri="{BB962C8B-B14F-4D97-AF65-F5344CB8AC3E}">
        <p14:creationId xmlns:p14="http://schemas.microsoft.com/office/powerpoint/2010/main" val="94019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F5FD9-93DA-4CDA-8DBA-BEDB2E5DCCC5}"/>
              </a:ext>
            </a:extLst>
          </p:cNvPr>
          <p:cNvSpPr>
            <a:spLocks noGrp="1"/>
          </p:cNvSpPr>
          <p:nvPr>
            <p:ph type="title"/>
          </p:nvPr>
        </p:nvSpPr>
        <p:spPr/>
        <p:txBody>
          <a:bodyPr/>
          <a:lstStyle/>
          <a:p>
            <a:endParaRPr lang="en-US"/>
          </a:p>
        </p:txBody>
      </p:sp>
      <p:pic>
        <p:nvPicPr>
          <p:cNvPr id="5122" name="Picture 2" descr="ThomasTest2">
            <a:extLst>
              <a:ext uri="{FF2B5EF4-FFF2-40B4-BE49-F238E27FC236}">
                <a16:creationId xmlns:a16="http://schemas.microsoft.com/office/drawing/2014/main" id="{67301EDB-7C44-4F01-9444-A5109DEA25D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20" t="-1619" r="-320" b="6737"/>
          <a:stretch/>
        </p:blipFill>
        <p:spPr bwMode="auto">
          <a:xfrm>
            <a:off x="6077396" y="2304597"/>
            <a:ext cx="6000306" cy="320244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homasTest1">
            <a:extLst>
              <a:ext uri="{FF2B5EF4-FFF2-40B4-BE49-F238E27FC236}">
                <a16:creationId xmlns:a16="http://schemas.microsoft.com/office/drawing/2014/main" id="{EBE7C52C-5955-4A8A-9AEE-64D306001C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856"/>
          <a:stretch/>
        </p:blipFill>
        <p:spPr bwMode="auto">
          <a:xfrm>
            <a:off x="114298" y="2343150"/>
            <a:ext cx="6038707" cy="3163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584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26594-214E-4BCB-9E01-0DFADF5ACC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601D0F-C625-41A0-B87D-059C2786A747}"/>
              </a:ext>
            </a:extLst>
          </p:cNvPr>
          <p:cNvSpPr>
            <a:spLocks noGrp="1"/>
          </p:cNvSpPr>
          <p:nvPr>
            <p:ph idx="1"/>
          </p:nvPr>
        </p:nvSpPr>
        <p:spPr/>
        <p:txBody>
          <a:bodyPr/>
          <a:lstStyle/>
          <a:p>
            <a:endParaRPr lang="en-US"/>
          </a:p>
        </p:txBody>
      </p:sp>
      <p:pic>
        <p:nvPicPr>
          <p:cNvPr id="4" name="Picture 3" descr="Assess HIP EXTENSION (prone)">
            <a:hlinkClick r:id="rId2" tgtFrame="&quot;_self&quot;"/>
            <a:extLst>
              <a:ext uri="{FF2B5EF4-FFF2-40B4-BE49-F238E27FC236}">
                <a16:creationId xmlns:a16="http://schemas.microsoft.com/office/drawing/2014/main" id="{7759D5CB-9114-4B98-8044-76A7EDA9375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311729" y="1142999"/>
            <a:ext cx="9443357" cy="4691743"/>
          </a:xfrm>
          <a:prstGeom prst="rect">
            <a:avLst/>
          </a:prstGeom>
          <a:noFill/>
          <a:ln>
            <a:noFill/>
          </a:ln>
        </p:spPr>
      </p:pic>
    </p:spTree>
    <p:extLst>
      <p:ext uri="{BB962C8B-B14F-4D97-AF65-F5344CB8AC3E}">
        <p14:creationId xmlns:p14="http://schemas.microsoft.com/office/powerpoint/2010/main" val="2294541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7283D-2198-4FC9-8051-91F8D06C8228}"/>
              </a:ext>
            </a:extLst>
          </p:cNvPr>
          <p:cNvSpPr>
            <a:spLocks noGrp="1"/>
          </p:cNvSpPr>
          <p:nvPr>
            <p:ph type="title"/>
          </p:nvPr>
        </p:nvSpPr>
        <p:spPr/>
        <p:txBody>
          <a:bodyPr/>
          <a:lstStyle/>
          <a:p>
            <a:endParaRPr lang="en-US"/>
          </a:p>
        </p:txBody>
      </p:sp>
      <p:pic>
        <p:nvPicPr>
          <p:cNvPr id="8194" name="Picture 2" descr="Trendelenburg's">
            <a:extLst>
              <a:ext uri="{FF2B5EF4-FFF2-40B4-BE49-F238E27FC236}">
                <a16:creationId xmlns:a16="http://schemas.microsoft.com/office/drawing/2014/main" id="{3E016C40-EA67-4C19-9F7D-F4447BF6119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6300"/>
          <a:stretch/>
        </p:blipFill>
        <p:spPr bwMode="auto">
          <a:xfrm>
            <a:off x="495300" y="365125"/>
            <a:ext cx="10905066" cy="5747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042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A9E1-7154-4C4C-88B8-4D3D43E51295}"/>
              </a:ext>
            </a:extLst>
          </p:cNvPr>
          <p:cNvSpPr>
            <a:spLocks noGrp="1"/>
          </p:cNvSpPr>
          <p:nvPr>
            <p:ph type="title"/>
          </p:nvPr>
        </p:nvSpPr>
        <p:spPr/>
        <p:txBody>
          <a:bodyPr/>
          <a:lstStyle/>
          <a:p>
            <a:r>
              <a:rPr lang="en-US" dirty="0"/>
              <a:t>Knee Joint</a:t>
            </a:r>
          </a:p>
        </p:txBody>
      </p:sp>
      <p:sp>
        <p:nvSpPr>
          <p:cNvPr id="3" name="Content Placeholder 2">
            <a:extLst>
              <a:ext uri="{FF2B5EF4-FFF2-40B4-BE49-F238E27FC236}">
                <a16:creationId xmlns:a16="http://schemas.microsoft.com/office/drawing/2014/main" id="{8BEFB06A-186A-40FF-B7E8-F752A4745E5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80759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8185-F56C-42E4-B2EF-6E716B88664E}"/>
              </a:ext>
            </a:extLst>
          </p:cNvPr>
          <p:cNvSpPr>
            <a:spLocks noGrp="1"/>
          </p:cNvSpPr>
          <p:nvPr>
            <p:ph type="title"/>
          </p:nvPr>
        </p:nvSpPr>
        <p:spPr/>
        <p:txBody>
          <a:bodyPr/>
          <a:lstStyle/>
          <a:p>
            <a:endParaRPr lang="en-US"/>
          </a:p>
        </p:txBody>
      </p:sp>
      <p:pic>
        <p:nvPicPr>
          <p:cNvPr id="10242" name="Picture 2" descr="Perform a general inspection">
            <a:extLst>
              <a:ext uri="{FF2B5EF4-FFF2-40B4-BE49-F238E27FC236}">
                <a16:creationId xmlns:a16="http://schemas.microsoft.com/office/drawing/2014/main" id="{82680D4D-A23C-44E6-9FF0-DD35D2C539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5108" y="1825625"/>
            <a:ext cx="5801784"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Ask the patient to walk">
            <a:extLst>
              <a:ext uri="{FF2B5EF4-FFF2-40B4-BE49-F238E27FC236}">
                <a16:creationId xmlns:a16="http://schemas.microsoft.com/office/drawing/2014/main" id="{1445212E-A9F7-4ED5-BADB-D99728FA9A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028" y="642258"/>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93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A36F-1AED-4F90-9C99-7815045E8235}"/>
              </a:ext>
            </a:extLst>
          </p:cNvPr>
          <p:cNvSpPr>
            <a:spLocks noGrp="1"/>
          </p:cNvSpPr>
          <p:nvPr>
            <p:ph type="title"/>
          </p:nvPr>
        </p:nvSpPr>
        <p:spPr/>
        <p:txBody>
          <a:bodyPr/>
          <a:lstStyle/>
          <a:p>
            <a:r>
              <a:rPr lang="en-US" dirty="0"/>
              <a:t>Inspection</a:t>
            </a:r>
          </a:p>
        </p:txBody>
      </p:sp>
      <p:pic>
        <p:nvPicPr>
          <p:cNvPr id="11266" name="Picture 2" descr="Note the scar over the left knee of this patient">
            <a:extLst>
              <a:ext uri="{FF2B5EF4-FFF2-40B4-BE49-F238E27FC236}">
                <a16:creationId xmlns:a16="http://schemas.microsoft.com/office/drawing/2014/main" id="{B5A3D7B9-E9BC-49B3-8086-A83F315D51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896382"/>
            <a:ext cx="580178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758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52C2-1FB1-46A6-A3C0-5DFB283DA37F}"/>
              </a:ext>
            </a:extLst>
          </p:cNvPr>
          <p:cNvSpPr>
            <a:spLocks noGrp="1"/>
          </p:cNvSpPr>
          <p:nvPr>
            <p:ph type="title"/>
          </p:nvPr>
        </p:nvSpPr>
        <p:spPr/>
        <p:txBody>
          <a:bodyPr/>
          <a:lstStyle/>
          <a:p>
            <a:r>
              <a:rPr lang="en-US" dirty="0"/>
              <a:t>Palpation</a:t>
            </a:r>
          </a:p>
        </p:txBody>
      </p:sp>
      <p:pic>
        <p:nvPicPr>
          <p:cNvPr id="12290" name="Picture 2" descr="Assess knee joint temperature">
            <a:extLst>
              <a:ext uri="{FF2B5EF4-FFF2-40B4-BE49-F238E27FC236}">
                <a16:creationId xmlns:a16="http://schemas.microsoft.com/office/drawing/2014/main" id="{3472A30B-5C13-4EAE-9777-1ECC922C7E7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5108" y="1825625"/>
            <a:ext cx="580178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547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715D4-3C66-4D3D-9DDB-DD35D2930D51}"/>
              </a:ext>
            </a:extLst>
          </p:cNvPr>
          <p:cNvSpPr>
            <a:spLocks noGrp="1"/>
          </p:cNvSpPr>
          <p:nvPr>
            <p:ph type="title"/>
          </p:nvPr>
        </p:nvSpPr>
        <p:spPr>
          <a:xfrm>
            <a:off x="478971" y="3892096"/>
            <a:ext cx="5617029" cy="1325563"/>
          </a:xfrm>
        </p:spPr>
        <p:txBody>
          <a:bodyPr>
            <a:noAutofit/>
          </a:bodyPr>
          <a:lstStyle/>
          <a:p>
            <a:r>
              <a:rPr lang="en-US" sz="2800" dirty="0"/>
              <a:t>Palpate the border of the patella for any tenderness, behind the knee for any swellings, along all of the joint lines for tenderness and at the point of insertion of the </a:t>
            </a:r>
            <a:r>
              <a:rPr lang="en-US" sz="2800" dirty="0">
                <a:hlinkClick r:id="rId2"/>
              </a:rPr>
              <a:t>patellar tendon</a:t>
            </a:r>
            <a:r>
              <a:rPr lang="en-US" sz="2800" dirty="0"/>
              <a:t>.</a:t>
            </a:r>
            <a:br>
              <a:rPr lang="en-US" sz="2800" dirty="0"/>
            </a:br>
            <a:r>
              <a:rPr lang="en-US" sz="2800" dirty="0"/>
              <a:t>Finally, tap the patella to see if there is any effusion deep to the patella.</a:t>
            </a:r>
            <a:br>
              <a:rPr lang="en-US" sz="2800" dirty="0"/>
            </a:br>
            <a:endParaRPr lang="en-US" sz="2800" dirty="0"/>
          </a:p>
        </p:txBody>
      </p:sp>
      <p:pic>
        <p:nvPicPr>
          <p:cNvPr id="13314" name="Picture 2" descr="Palpate the border of the patella">
            <a:extLst>
              <a:ext uri="{FF2B5EF4-FFF2-40B4-BE49-F238E27FC236}">
                <a16:creationId xmlns:a16="http://schemas.microsoft.com/office/drawing/2014/main" id="{5BDC7C46-4ACE-4E82-8BC0-3E5070470A6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0" y="1393965"/>
            <a:ext cx="5801784"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B3CE9E6-C144-4DCA-BD1C-94E8F27C5E19}"/>
              </a:ext>
            </a:extLst>
          </p:cNvPr>
          <p:cNvSpPr txBox="1"/>
          <p:nvPr/>
        </p:nvSpPr>
        <p:spPr>
          <a:xfrm>
            <a:off x="832757" y="696686"/>
            <a:ext cx="4430486" cy="830997"/>
          </a:xfrm>
          <a:prstGeom prst="rect">
            <a:avLst/>
          </a:prstGeom>
          <a:noFill/>
        </p:spPr>
        <p:txBody>
          <a:bodyPr wrap="square" rtlCol="0">
            <a:spAutoFit/>
          </a:bodyPr>
          <a:lstStyle/>
          <a:p>
            <a:r>
              <a:rPr lang="en-US" sz="4800" dirty="0"/>
              <a:t>Palpation</a:t>
            </a:r>
          </a:p>
        </p:txBody>
      </p:sp>
    </p:spTree>
    <p:extLst>
      <p:ext uri="{BB962C8B-B14F-4D97-AF65-F5344CB8AC3E}">
        <p14:creationId xmlns:p14="http://schemas.microsoft.com/office/powerpoint/2010/main" val="3418372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590A-3ECF-4FAE-B33A-E59898C6DAAD}"/>
              </a:ext>
            </a:extLst>
          </p:cNvPr>
          <p:cNvSpPr>
            <a:spLocks noGrp="1"/>
          </p:cNvSpPr>
          <p:nvPr>
            <p:ph type="title"/>
          </p:nvPr>
        </p:nvSpPr>
        <p:spPr/>
        <p:txBody>
          <a:bodyPr/>
          <a:lstStyle/>
          <a:p>
            <a:r>
              <a:rPr lang="en-US" dirty="0"/>
              <a:t>Joint lines</a:t>
            </a:r>
          </a:p>
        </p:txBody>
      </p:sp>
      <p:pic>
        <p:nvPicPr>
          <p:cNvPr id="14338" name="Picture 2" descr="Palpate the joint lines">
            <a:extLst>
              <a:ext uri="{FF2B5EF4-FFF2-40B4-BE49-F238E27FC236}">
                <a16:creationId xmlns:a16="http://schemas.microsoft.com/office/drawing/2014/main" id="{A65798E9-AA35-4AB5-B897-9239702A84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5108" y="1825625"/>
            <a:ext cx="580178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868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F2691-7E61-47EB-B151-E23CC7AA45D8}"/>
              </a:ext>
            </a:extLst>
          </p:cNvPr>
          <p:cNvSpPr>
            <a:spLocks noGrp="1"/>
          </p:cNvSpPr>
          <p:nvPr>
            <p:ph type="title"/>
          </p:nvPr>
        </p:nvSpPr>
        <p:spPr/>
        <p:txBody>
          <a:bodyPr/>
          <a:lstStyle/>
          <a:p>
            <a:r>
              <a:rPr lang="en-US" dirty="0"/>
              <a:t>Patellar position</a:t>
            </a:r>
          </a:p>
        </p:txBody>
      </p:sp>
      <p:sp>
        <p:nvSpPr>
          <p:cNvPr id="3" name="Content Placeholder 2">
            <a:extLst>
              <a:ext uri="{FF2B5EF4-FFF2-40B4-BE49-F238E27FC236}">
                <a16:creationId xmlns:a16="http://schemas.microsoft.com/office/drawing/2014/main" id="{35ADA6F6-A505-40A1-B172-384BDF67A361}"/>
              </a:ext>
            </a:extLst>
          </p:cNvPr>
          <p:cNvSpPr>
            <a:spLocks noGrp="1"/>
          </p:cNvSpPr>
          <p:nvPr>
            <p:ph idx="1"/>
          </p:nvPr>
        </p:nvSpPr>
        <p:spPr/>
        <p:txBody>
          <a:bodyPr/>
          <a:lstStyle/>
          <a:p>
            <a:endParaRPr lang="en-US" dirty="0"/>
          </a:p>
        </p:txBody>
      </p:sp>
      <p:pic>
        <p:nvPicPr>
          <p:cNvPr id="15362" name="Picture 2" descr="Tap the patella">
            <a:extLst>
              <a:ext uri="{FF2B5EF4-FFF2-40B4-BE49-F238E27FC236}">
                <a16:creationId xmlns:a16="http://schemas.microsoft.com/office/drawing/2014/main" id="{6C9B0FE9-9764-4749-A7F4-FFFAE8835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16529"/>
            <a:ext cx="6683829" cy="5012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169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07A7-C980-43A1-814D-1AA6D6FDBCB2}"/>
              </a:ext>
            </a:extLst>
          </p:cNvPr>
          <p:cNvSpPr>
            <a:spLocks noGrp="1"/>
          </p:cNvSpPr>
          <p:nvPr>
            <p:ph type="title"/>
          </p:nvPr>
        </p:nvSpPr>
        <p:spPr>
          <a:xfrm>
            <a:off x="397329" y="365126"/>
            <a:ext cx="11713027" cy="2552246"/>
          </a:xfrm>
        </p:spPr>
        <p:txBody>
          <a:bodyPr>
            <a:normAutofit/>
          </a:bodyPr>
          <a:lstStyle/>
          <a:p>
            <a:r>
              <a:rPr lang="en-US" sz="2800" dirty="0"/>
              <a:t>The main movements which should be examined both actively and passively are:</a:t>
            </a:r>
            <a:br>
              <a:rPr lang="en-US" sz="2800" dirty="0"/>
            </a:br>
            <a:r>
              <a:rPr lang="en-US" sz="2800" dirty="0"/>
              <a:t>Flexion</a:t>
            </a:r>
            <a:br>
              <a:rPr lang="en-US" sz="2800" dirty="0"/>
            </a:br>
            <a:r>
              <a:rPr lang="en-US" sz="2800" dirty="0"/>
              <a:t>Extension</a:t>
            </a:r>
            <a:br>
              <a:rPr lang="en-US" sz="2800" dirty="0"/>
            </a:br>
            <a:r>
              <a:rPr lang="en-US" sz="2800" dirty="0"/>
              <a:t>A full range of movements should be demonstrated and you should feel for any </a:t>
            </a:r>
            <a:r>
              <a:rPr lang="en-US" sz="2800" dirty="0">
                <a:hlinkClick r:id="rId2"/>
              </a:rPr>
              <a:t>crepitus</a:t>
            </a:r>
            <a:r>
              <a:rPr lang="en-US" sz="2800" dirty="0"/>
              <a:t>.</a:t>
            </a:r>
            <a:br>
              <a:rPr lang="en-US" sz="2800" dirty="0"/>
            </a:br>
            <a:endParaRPr lang="en-US" sz="2800" dirty="0"/>
          </a:p>
        </p:txBody>
      </p:sp>
      <p:pic>
        <p:nvPicPr>
          <p:cNvPr id="16386" name="Picture 2" descr="Knee flexion movement">
            <a:extLst>
              <a:ext uri="{FF2B5EF4-FFF2-40B4-BE49-F238E27FC236}">
                <a16:creationId xmlns:a16="http://schemas.microsoft.com/office/drawing/2014/main" id="{0A313807-BBBD-45FE-9097-F087B6A3007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47127" y="2813955"/>
            <a:ext cx="4937881" cy="370341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Knee extension movement">
            <a:extLst>
              <a:ext uri="{FF2B5EF4-FFF2-40B4-BE49-F238E27FC236}">
                <a16:creationId xmlns:a16="http://schemas.microsoft.com/office/drawing/2014/main" id="{DC4A9F37-0E0B-457D-9734-FFF06269C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136" y="2813955"/>
            <a:ext cx="5034643" cy="3775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3880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A467-A1DC-46B8-B253-9C2EDFEC0395}"/>
              </a:ext>
            </a:extLst>
          </p:cNvPr>
          <p:cNvSpPr>
            <a:spLocks noGrp="1"/>
          </p:cNvSpPr>
          <p:nvPr>
            <p:ph type="title"/>
          </p:nvPr>
        </p:nvSpPr>
        <p:spPr/>
        <p:txBody>
          <a:bodyPr/>
          <a:lstStyle/>
          <a:p>
            <a:r>
              <a:rPr lang="en-US" b="1" dirty="0"/>
              <a:t>Anterior drawer test:</a:t>
            </a:r>
            <a:r>
              <a:rPr lang="en-US" dirty="0"/>
              <a:t> </a:t>
            </a:r>
          </a:p>
        </p:txBody>
      </p:sp>
      <p:sp>
        <p:nvSpPr>
          <p:cNvPr id="3" name="Content Placeholder 2">
            <a:extLst>
              <a:ext uri="{FF2B5EF4-FFF2-40B4-BE49-F238E27FC236}">
                <a16:creationId xmlns:a16="http://schemas.microsoft.com/office/drawing/2014/main" id="{9AFD5B97-C1EA-4030-A332-5CC23FDDB835}"/>
              </a:ext>
            </a:extLst>
          </p:cNvPr>
          <p:cNvSpPr>
            <a:spLocks noGrp="1"/>
          </p:cNvSpPr>
          <p:nvPr>
            <p:ph idx="1"/>
          </p:nvPr>
        </p:nvSpPr>
        <p:spPr>
          <a:xfrm>
            <a:off x="484414" y="1825625"/>
            <a:ext cx="4637315" cy="4351338"/>
          </a:xfrm>
        </p:spPr>
        <p:txBody>
          <a:bodyPr/>
          <a:lstStyle/>
          <a:p>
            <a:pPr marL="0" indent="0">
              <a:buNone/>
            </a:pPr>
            <a:r>
              <a:rPr lang="en-US" dirty="0"/>
              <a:t>Flex the knee to 90 degrees and sit on the patient’s foot. Pull forward on the tibia just distal to the knee. There should be </a:t>
            </a:r>
            <a:r>
              <a:rPr lang="en-US" i="1" dirty="0"/>
              <a:t>no</a:t>
            </a:r>
            <a:r>
              <a:rPr lang="en-US" dirty="0"/>
              <a:t> movement. If there is movement, it suggests anterior cruciate ligament damage. </a:t>
            </a:r>
          </a:p>
          <a:p>
            <a:pPr marL="0" indent="0">
              <a:buNone/>
            </a:pPr>
            <a:r>
              <a:rPr lang="en-US" dirty="0"/>
              <a:t>Another test for ACL damage is Lachman’s test.</a:t>
            </a:r>
          </a:p>
          <a:p>
            <a:endParaRPr lang="en-US" dirty="0"/>
          </a:p>
          <a:p>
            <a:endParaRPr lang="en-US" dirty="0"/>
          </a:p>
        </p:txBody>
      </p:sp>
      <p:pic>
        <p:nvPicPr>
          <p:cNvPr id="17410" name="Picture 2" descr="Draw test">
            <a:extLst>
              <a:ext uri="{FF2B5EF4-FFF2-40B4-BE49-F238E27FC236}">
                <a16:creationId xmlns:a16="http://schemas.microsoft.com/office/drawing/2014/main" id="{C733D74F-3580-40B8-A9A1-51D5B0F445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5558" y="1632404"/>
            <a:ext cx="6480628" cy="4860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970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148DE-6F8A-4EF5-B011-20E22B6C5E91}"/>
              </a:ext>
            </a:extLst>
          </p:cNvPr>
          <p:cNvSpPr>
            <a:spLocks noGrp="1"/>
          </p:cNvSpPr>
          <p:nvPr>
            <p:ph type="title"/>
          </p:nvPr>
        </p:nvSpPr>
        <p:spPr/>
        <p:txBody>
          <a:bodyPr/>
          <a:lstStyle/>
          <a:p>
            <a:r>
              <a:rPr lang="en-US" b="1" dirty="0"/>
              <a:t>Posterior drawer test</a:t>
            </a:r>
            <a:endParaRPr lang="en-US" dirty="0"/>
          </a:p>
        </p:txBody>
      </p:sp>
      <p:sp>
        <p:nvSpPr>
          <p:cNvPr id="3" name="Content Placeholder 2">
            <a:extLst>
              <a:ext uri="{FF2B5EF4-FFF2-40B4-BE49-F238E27FC236}">
                <a16:creationId xmlns:a16="http://schemas.microsoft.com/office/drawing/2014/main" id="{0F56662D-278E-42BE-A335-822E021B8DBB}"/>
              </a:ext>
            </a:extLst>
          </p:cNvPr>
          <p:cNvSpPr>
            <a:spLocks noGrp="1"/>
          </p:cNvSpPr>
          <p:nvPr>
            <p:ph idx="1"/>
          </p:nvPr>
        </p:nvSpPr>
        <p:spPr>
          <a:xfrm>
            <a:off x="97972" y="2045852"/>
            <a:ext cx="5393871" cy="4351338"/>
          </a:xfrm>
        </p:spPr>
        <p:txBody>
          <a:bodyPr/>
          <a:lstStyle/>
          <a:p>
            <a:pPr marL="0" indent="0">
              <a:buNone/>
            </a:pPr>
            <a:r>
              <a:rPr lang="en-US" dirty="0"/>
              <a:t>With the knee in the same position, observe from the side for any posterior lag of the joint, this suggests posterior cruciate ligament damage.</a:t>
            </a:r>
          </a:p>
        </p:txBody>
      </p:sp>
      <p:pic>
        <p:nvPicPr>
          <p:cNvPr id="18434" name="Picture 2" descr="Posterior lag test">
            <a:extLst>
              <a:ext uri="{FF2B5EF4-FFF2-40B4-BE49-F238E27FC236}">
                <a16:creationId xmlns:a16="http://schemas.microsoft.com/office/drawing/2014/main" id="{BD0EEF22-66EB-4104-8219-303F9AD40F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8592" y="1925674"/>
            <a:ext cx="5962021" cy="447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535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46F59-2EF3-46B5-B96D-D00F01771217}"/>
              </a:ext>
            </a:extLst>
          </p:cNvPr>
          <p:cNvSpPr>
            <a:spLocks noGrp="1"/>
          </p:cNvSpPr>
          <p:nvPr>
            <p:ph type="title"/>
          </p:nvPr>
        </p:nvSpPr>
        <p:spPr/>
        <p:txBody>
          <a:bodyPr/>
          <a:lstStyle/>
          <a:p>
            <a:r>
              <a:rPr lang="en-US" dirty="0"/>
              <a:t>Lateral stress test at 15 degrees </a:t>
            </a:r>
            <a:r>
              <a:rPr lang="en-US" dirty="0" err="1"/>
              <a:t>flrxion</a:t>
            </a:r>
            <a:endParaRPr lang="en-US" dirty="0"/>
          </a:p>
        </p:txBody>
      </p:sp>
      <p:pic>
        <p:nvPicPr>
          <p:cNvPr id="19458" name="Picture 2" descr="Lateral stress">
            <a:extLst>
              <a:ext uri="{FF2B5EF4-FFF2-40B4-BE49-F238E27FC236}">
                <a16:creationId xmlns:a16="http://schemas.microsoft.com/office/drawing/2014/main" id="{60A931C8-0D77-46E9-8C3B-91573CA7D9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4787" y="1880280"/>
            <a:ext cx="5275943" cy="395695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Medial stress">
            <a:extLst>
              <a:ext uri="{FF2B5EF4-FFF2-40B4-BE49-F238E27FC236}">
                <a16:creationId xmlns:a16="http://schemas.microsoft.com/office/drawing/2014/main" id="{F06617BD-9188-434E-883C-0CD368DD28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8970" y="1837758"/>
            <a:ext cx="5275943" cy="3956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601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7E1DD-5307-4699-992C-D21B65C27EFB}"/>
              </a:ext>
            </a:extLst>
          </p:cNvPr>
          <p:cNvSpPr>
            <a:spLocks noGrp="1"/>
          </p:cNvSpPr>
          <p:nvPr>
            <p:ph type="title"/>
          </p:nvPr>
        </p:nvSpPr>
        <p:spPr/>
        <p:txBody>
          <a:bodyPr/>
          <a:lstStyle/>
          <a:p>
            <a:r>
              <a:rPr lang="en-US" dirty="0"/>
              <a:t>Shoulder</a:t>
            </a:r>
          </a:p>
        </p:txBody>
      </p:sp>
      <p:sp>
        <p:nvSpPr>
          <p:cNvPr id="3" name="Content Placeholder 2">
            <a:extLst>
              <a:ext uri="{FF2B5EF4-FFF2-40B4-BE49-F238E27FC236}">
                <a16:creationId xmlns:a16="http://schemas.microsoft.com/office/drawing/2014/main" id="{BC71F868-D051-4D9A-9020-AC25A4083AD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567532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1670-330F-4327-B3D0-CB4DDF87F755}"/>
              </a:ext>
            </a:extLst>
          </p:cNvPr>
          <p:cNvSpPr>
            <a:spLocks noGrp="1"/>
          </p:cNvSpPr>
          <p:nvPr>
            <p:ph type="title"/>
          </p:nvPr>
        </p:nvSpPr>
        <p:spPr/>
        <p:txBody>
          <a:bodyPr/>
          <a:lstStyle/>
          <a:p>
            <a:r>
              <a:rPr lang="en-US" dirty="0"/>
              <a:t>Prepare</a:t>
            </a:r>
          </a:p>
        </p:txBody>
      </p:sp>
      <p:sp>
        <p:nvSpPr>
          <p:cNvPr id="3" name="Content Placeholder 2">
            <a:extLst>
              <a:ext uri="{FF2B5EF4-FFF2-40B4-BE49-F238E27FC236}">
                <a16:creationId xmlns:a16="http://schemas.microsoft.com/office/drawing/2014/main" id="{9FF6D917-CED1-41A8-8F58-406022579E28}"/>
              </a:ext>
            </a:extLst>
          </p:cNvPr>
          <p:cNvSpPr>
            <a:spLocks noGrp="1"/>
          </p:cNvSpPr>
          <p:nvPr>
            <p:ph idx="1"/>
          </p:nvPr>
        </p:nvSpPr>
        <p:spPr/>
        <p:txBody>
          <a:bodyPr/>
          <a:lstStyle/>
          <a:p>
            <a:pPr fontAlgn="base"/>
            <a:r>
              <a:rPr lang="en-US" b="1" dirty="0"/>
              <a:t>Check understanding and gain consent:</a:t>
            </a:r>
            <a:endParaRPr lang="en-US" dirty="0"/>
          </a:p>
          <a:p>
            <a:pPr fontAlgn="base"/>
            <a:r>
              <a:rPr lang="en-US" i="1" dirty="0"/>
              <a:t>“Does everything I’ve said make sense?  Are you happy for me to examine your shoulders?”</a:t>
            </a:r>
            <a:endParaRPr lang="en-US" dirty="0"/>
          </a:p>
          <a:p>
            <a:pPr fontAlgn="base"/>
            <a:r>
              <a:rPr lang="en-US" b="1" dirty="0"/>
              <a:t>Expose patient’s upper body appropriately</a:t>
            </a:r>
            <a:endParaRPr lang="en-US" dirty="0"/>
          </a:p>
          <a:p>
            <a:pPr fontAlgn="base"/>
            <a:r>
              <a:rPr lang="en-US" b="1" dirty="0"/>
              <a:t>Position the patient standing</a:t>
            </a:r>
            <a:endParaRPr lang="en-US" dirty="0"/>
          </a:p>
          <a:p>
            <a:pPr fontAlgn="base"/>
            <a:r>
              <a:rPr lang="en-US" b="1" dirty="0"/>
              <a:t>Ask if the patient currently has any pain</a:t>
            </a:r>
            <a:endParaRPr lang="en-US" dirty="0"/>
          </a:p>
          <a:p>
            <a:endParaRPr lang="en-US" dirty="0"/>
          </a:p>
        </p:txBody>
      </p:sp>
    </p:spTree>
    <p:extLst>
      <p:ext uri="{BB962C8B-B14F-4D97-AF65-F5344CB8AC3E}">
        <p14:creationId xmlns:p14="http://schemas.microsoft.com/office/powerpoint/2010/main" val="1941216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1A80-99A0-42D2-9C54-FCB1C0793ADC}"/>
              </a:ext>
            </a:extLst>
          </p:cNvPr>
          <p:cNvSpPr>
            <a:spLocks noGrp="1"/>
          </p:cNvSpPr>
          <p:nvPr>
            <p:ph type="title"/>
          </p:nvPr>
        </p:nvSpPr>
        <p:spPr/>
        <p:txBody>
          <a:bodyPr/>
          <a:lstStyle/>
          <a:p>
            <a:r>
              <a:rPr lang="en-US" b="1" i="0" u="sng" dirty="0">
                <a:solidFill>
                  <a:srgbClr val="01477D"/>
                </a:solidFill>
                <a:effectLst/>
                <a:latin typeface="Source Sans Pro" panose="020B0503030403020204" pitchFamily="34" charset="0"/>
              </a:rPr>
              <a:t>Inspect the patient</a:t>
            </a:r>
            <a:br>
              <a:rPr lang="en-US" b="1" i="0" u="sng" dirty="0">
                <a:solidFill>
                  <a:srgbClr val="01477D"/>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93AF4866-545C-4886-B9F9-DA5C38F55F78}"/>
              </a:ext>
            </a:extLst>
          </p:cNvPr>
          <p:cNvSpPr>
            <a:spLocks noGrp="1"/>
          </p:cNvSpPr>
          <p:nvPr>
            <p:ph idx="1"/>
          </p:nvPr>
        </p:nvSpPr>
        <p:spPr/>
        <p:txBody>
          <a:bodyPr/>
          <a:lstStyle/>
          <a:p>
            <a:endParaRPr lang="en-US" dirty="0"/>
          </a:p>
        </p:txBody>
      </p:sp>
      <p:sp>
        <p:nvSpPr>
          <p:cNvPr id="4" name="Rectangle 3">
            <a:extLst>
              <a:ext uri="{FF2B5EF4-FFF2-40B4-BE49-F238E27FC236}">
                <a16:creationId xmlns:a16="http://schemas.microsoft.com/office/drawing/2014/main" id="{58A0B5E9-F502-4A26-8DBF-6755A2C656B3}"/>
              </a:ext>
            </a:extLst>
          </p:cNvPr>
          <p:cNvSpPr/>
          <p:nvPr/>
        </p:nvSpPr>
        <p:spPr>
          <a:xfrm>
            <a:off x="947894" y="2582845"/>
            <a:ext cx="10219174" cy="2862322"/>
          </a:xfrm>
          <a:prstGeom prst="rect">
            <a:avLst/>
          </a:prstGeom>
        </p:spPr>
        <p:txBody>
          <a:bodyPr wrap="square">
            <a:spAutoFit/>
          </a:bodyPr>
          <a:lstStyle/>
          <a:p>
            <a:pPr fontAlgn="base"/>
            <a:r>
              <a:rPr lang="en-US" b="1" i="0" u="sng" dirty="0">
                <a:solidFill>
                  <a:srgbClr val="000080"/>
                </a:solidFill>
                <a:effectLst/>
                <a:latin typeface="inherit"/>
              </a:rPr>
              <a:t>Anterior</a:t>
            </a:r>
            <a:endParaRPr lang="en-US" b="0" i="0" dirty="0">
              <a:solidFill>
                <a:srgbClr val="000000"/>
              </a:solidFill>
              <a:effectLst/>
              <a:latin typeface="Open Sans"/>
            </a:endParaRPr>
          </a:p>
          <a:p>
            <a:pPr fontAlgn="base"/>
            <a:r>
              <a:rPr lang="en-US" b="1" i="0" dirty="0">
                <a:solidFill>
                  <a:srgbClr val="000000"/>
                </a:solidFill>
                <a:effectLst/>
                <a:latin typeface="inherit"/>
              </a:rPr>
              <a:t>Scars – </a:t>
            </a:r>
            <a:r>
              <a:rPr lang="en-US" b="0" i="0" dirty="0">
                <a:solidFill>
                  <a:srgbClr val="000000"/>
                </a:solidFill>
                <a:effectLst/>
                <a:latin typeface="Open Sans"/>
              </a:rPr>
              <a:t>previous surgery / trauma</a:t>
            </a:r>
          </a:p>
          <a:p>
            <a:pPr fontAlgn="base"/>
            <a:r>
              <a:rPr lang="en-US" b="0" i="0" dirty="0">
                <a:solidFill>
                  <a:srgbClr val="000000"/>
                </a:solidFill>
                <a:effectLst/>
                <a:latin typeface="Open Sans"/>
              </a:rPr>
              <a:t> </a:t>
            </a:r>
          </a:p>
          <a:p>
            <a:pPr fontAlgn="base"/>
            <a:r>
              <a:rPr lang="en-US" b="1" i="0" dirty="0">
                <a:solidFill>
                  <a:srgbClr val="000000"/>
                </a:solidFill>
                <a:effectLst/>
                <a:latin typeface="inherit"/>
              </a:rPr>
              <a:t>Asymmetry of the shoulder girdle:</a:t>
            </a:r>
            <a:endParaRPr lang="en-US" b="0" i="0" dirty="0">
              <a:solidFill>
                <a:srgbClr val="000000"/>
              </a:solidFill>
              <a:effectLst/>
              <a:latin typeface="Open Sans"/>
            </a:endParaRPr>
          </a:p>
          <a:p>
            <a:pPr fontAlgn="base">
              <a:buFont typeface="Arial" panose="020B0604020202020204" pitchFamily="34" charset="0"/>
              <a:buChar char="•"/>
            </a:pPr>
            <a:r>
              <a:rPr lang="en-US" b="0" i="0" dirty="0">
                <a:solidFill>
                  <a:srgbClr val="000000"/>
                </a:solidFill>
                <a:effectLst/>
                <a:latin typeface="Open Sans"/>
              </a:rPr>
              <a:t>Scoliosis</a:t>
            </a:r>
          </a:p>
          <a:p>
            <a:pPr fontAlgn="base">
              <a:buFont typeface="Arial" panose="020B0604020202020204" pitchFamily="34" charset="0"/>
              <a:buChar char="•"/>
            </a:pPr>
            <a:r>
              <a:rPr lang="en-US" b="0" i="0" dirty="0">
                <a:solidFill>
                  <a:srgbClr val="000000"/>
                </a:solidFill>
                <a:effectLst/>
                <a:latin typeface="Open Sans"/>
              </a:rPr>
              <a:t>Arthritis</a:t>
            </a:r>
          </a:p>
          <a:p>
            <a:pPr fontAlgn="base">
              <a:buFont typeface="Arial" panose="020B0604020202020204" pitchFamily="34" charset="0"/>
              <a:buChar char="•"/>
            </a:pPr>
            <a:r>
              <a:rPr lang="en-US" b="0" i="0" dirty="0">
                <a:solidFill>
                  <a:srgbClr val="000000"/>
                </a:solidFill>
                <a:effectLst/>
                <a:latin typeface="Open Sans"/>
              </a:rPr>
              <a:t>Trauma – </a:t>
            </a:r>
            <a:r>
              <a:rPr lang="en-US" b="0" i="1" dirty="0">
                <a:solidFill>
                  <a:srgbClr val="000000"/>
                </a:solidFill>
                <a:effectLst/>
                <a:latin typeface="inherit"/>
              </a:rPr>
              <a:t>clavicular fracture/humeral fracture/anterior dislocation of the humeral head</a:t>
            </a:r>
            <a:endParaRPr lang="en-US" b="0" i="0" dirty="0">
              <a:solidFill>
                <a:srgbClr val="000000"/>
              </a:solidFill>
              <a:effectLst/>
              <a:latin typeface="Open Sans"/>
            </a:endParaRPr>
          </a:p>
          <a:p>
            <a:pPr fontAlgn="base"/>
            <a:r>
              <a:rPr lang="en-US" b="1" i="0" dirty="0">
                <a:solidFill>
                  <a:srgbClr val="000000"/>
                </a:solidFill>
                <a:effectLst/>
                <a:latin typeface="inherit"/>
              </a:rPr>
              <a:t>Swelling –</a:t>
            </a:r>
            <a:r>
              <a:rPr lang="en-US" b="0" i="0" dirty="0">
                <a:solidFill>
                  <a:srgbClr val="000000"/>
                </a:solidFill>
                <a:effectLst/>
                <a:latin typeface="Open Sans"/>
              </a:rPr>
              <a:t> inflammatory joint disease / effusion / anterior dislocation</a:t>
            </a:r>
          </a:p>
          <a:p>
            <a:pPr fontAlgn="base"/>
            <a:r>
              <a:rPr lang="en-US" b="1" i="0" dirty="0">
                <a:solidFill>
                  <a:srgbClr val="000000"/>
                </a:solidFill>
                <a:effectLst/>
                <a:latin typeface="inherit"/>
              </a:rPr>
              <a:t>Muscle wasting</a:t>
            </a:r>
            <a:r>
              <a:rPr lang="en-US" b="0" i="0" dirty="0">
                <a:solidFill>
                  <a:srgbClr val="000000"/>
                </a:solidFill>
                <a:effectLst/>
                <a:latin typeface="Open Sans"/>
              </a:rPr>
              <a:t> – deltoids – </a:t>
            </a:r>
            <a:r>
              <a:rPr lang="en-US" b="0" i="1" dirty="0">
                <a:solidFill>
                  <a:srgbClr val="000000"/>
                </a:solidFill>
                <a:effectLst/>
                <a:latin typeface="inherit"/>
              </a:rPr>
              <a:t>axillary nerve injury (traumatic/iatrogenic)</a:t>
            </a:r>
            <a:endParaRPr lang="en-US" b="0" i="0" dirty="0">
              <a:solidFill>
                <a:srgbClr val="000000"/>
              </a:solidFill>
              <a:effectLst/>
              <a:latin typeface="Open Sans"/>
            </a:endParaRPr>
          </a:p>
          <a:p>
            <a:pPr fontAlgn="base"/>
            <a:r>
              <a:rPr lang="en-US" b="0" i="0" dirty="0">
                <a:solidFill>
                  <a:srgbClr val="000000"/>
                </a:solidFill>
                <a:effectLst/>
                <a:latin typeface="Open Sans"/>
              </a:rPr>
              <a:t> </a:t>
            </a:r>
          </a:p>
        </p:txBody>
      </p:sp>
    </p:spTree>
    <p:extLst>
      <p:ext uri="{BB962C8B-B14F-4D97-AF65-F5344CB8AC3E}">
        <p14:creationId xmlns:p14="http://schemas.microsoft.com/office/powerpoint/2010/main" val="685868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7F63E-44B7-48AD-BC17-FA24EC74FBC7}"/>
              </a:ext>
            </a:extLst>
          </p:cNvPr>
          <p:cNvSpPr>
            <a:spLocks noGrp="1"/>
          </p:cNvSpPr>
          <p:nvPr>
            <p:ph type="title"/>
          </p:nvPr>
        </p:nvSpPr>
        <p:spPr/>
        <p:txBody>
          <a:bodyPr/>
          <a:lstStyle/>
          <a:p>
            <a:endParaRPr lang="en-US" dirty="0"/>
          </a:p>
        </p:txBody>
      </p:sp>
      <p:pic>
        <p:nvPicPr>
          <p:cNvPr id="20482" name="Picture 2" descr="InspectFromFrontSH">
            <a:extLst>
              <a:ext uri="{FF2B5EF4-FFF2-40B4-BE49-F238E27FC236}">
                <a16:creationId xmlns:a16="http://schemas.microsoft.com/office/drawing/2014/main" id="{B63615EA-49ED-40B7-AEBF-130C7A01AA1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3109" b="9116"/>
          <a:stretch/>
        </p:blipFill>
        <p:spPr bwMode="auto">
          <a:xfrm>
            <a:off x="404786" y="385307"/>
            <a:ext cx="7481914" cy="57181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nspectFromSideSH">
            <a:extLst>
              <a:ext uri="{FF2B5EF4-FFF2-40B4-BE49-F238E27FC236}">
                <a16:creationId xmlns:a16="http://schemas.microsoft.com/office/drawing/2014/main" id="{E20E05EA-405E-4B41-A43C-8DC01F1846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734" r="37118" b="7698"/>
          <a:stretch/>
        </p:blipFill>
        <p:spPr bwMode="auto">
          <a:xfrm>
            <a:off x="7960178" y="385307"/>
            <a:ext cx="3383480" cy="5718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242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16309-6E83-455A-8F61-4D4D6AA5560A}"/>
              </a:ext>
            </a:extLst>
          </p:cNvPr>
          <p:cNvSpPr>
            <a:spLocks noGrp="1"/>
          </p:cNvSpPr>
          <p:nvPr>
            <p:ph type="title"/>
          </p:nvPr>
        </p:nvSpPr>
        <p:spPr/>
        <p:txBody>
          <a:bodyPr/>
          <a:lstStyle/>
          <a:p>
            <a:endParaRPr lang="en-US"/>
          </a:p>
        </p:txBody>
      </p:sp>
      <p:pic>
        <p:nvPicPr>
          <p:cNvPr id="22530" name="Picture 2" descr="InspectBackSH">
            <a:extLst>
              <a:ext uri="{FF2B5EF4-FFF2-40B4-BE49-F238E27FC236}">
                <a16:creationId xmlns:a16="http://schemas.microsoft.com/office/drawing/2014/main" id="{D49250A7-7D88-45DF-83D5-E070B56C7E0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365"/>
          <a:stretch/>
        </p:blipFill>
        <p:spPr bwMode="auto">
          <a:xfrm>
            <a:off x="527561" y="419099"/>
            <a:ext cx="11393701" cy="587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845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A8501-92BD-4F5B-B7A8-83045B798B3F}"/>
              </a:ext>
            </a:extLst>
          </p:cNvPr>
          <p:cNvSpPr>
            <a:spLocks noGrp="1"/>
          </p:cNvSpPr>
          <p:nvPr>
            <p:ph type="title"/>
          </p:nvPr>
        </p:nvSpPr>
        <p:spPr/>
        <p:txBody>
          <a:bodyPr/>
          <a:lstStyle/>
          <a:p>
            <a:endParaRPr lang="en-US"/>
          </a:p>
        </p:txBody>
      </p:sp>
      <p:pic>
        <p:nvPicPr>
          <p:cNvPr id="23554" name="Picture 2" descr="WingedScapulaSH">
            <a:extLst>
              <a:ext uri="{FF2B5EF4-FFF2-40B4-BE49-F238E27FC236}">
                <a16:creationId xmlns:a16="http://schemas.microsoft.com/office/drawing/2014/main" id="{F6BCE999-62CF-41B3-8CCB-5031CE84E2F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490"/>
          <a:stretch/>
        </p:blipFill>
        <p:spPr bwMode="auto">
          <a:xfrm>
            <a:off x="618651" y="365125"/>
            <a:ext cx="10730633" cy="5583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745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6AB5-5030-45F7-9B53-A01F08C2E57B}"/>
              </a:ext>
            </a:extLst>
          </p:cNvPr>
          <p:cNvSpPr>
            <a:spLocks noGrp="1"/>
          </p:cNvSpPr>
          <p:nvPr>
            <p:ph type="title"/>
          </p:nvPr>
        </p:nvSpPr>
        <p:spPr/>
        <p:txBody>
          <a:bodyPr/>
          <a:lstStyle/>
          <a:p>
            <a:r>
              <a:rPr lang="en-US" b="1" dirty="0"/>
              <a:t>Feel</a:t>
            </a:r>
            <a:br>
              <a:rPr lang="en-US" b="1" dirty="0"/>
            </a:br>
            <a:endParaRPr lang="en-US" dirty="0"/>
          </a:p>
        </p:txBody>
      </p:sp>
      <p:sp>
        <p:nvSpPr>
          <p:cNvPr id="3" name="Content Placeholder 2">
            <a:extLst>
              <a:ext uri="{FF2B5EF4-FFF2-40B4-BE49-F238E27FC236}">
                <a16:creationId xmlns:a16="http://schemas.microsoft.com/office/drawing/2014/main" id="{38D10C2B-DD50-427C-943A-15F2B637C025}"/>
              </a:ext>
            </a:extLst>
          </p:cNvPr>
          <p:cNvSpPr>
            <a:spLocks noGrp="1"/>
          </p:cNvSpPr>
          <p:nvPr>
            <p:ph idx="1"/>
          </p:nvPr>
        </p:nvSpPr>
        <p:spPr/>
        <p:txBody>
          <a:bodyPr>
            <a:normAutofit fontScale="85000" lnSpcReduction="20000"/>
          </a:bodyPr>
          <a:lstStyle/>
          <a:p>
            <a:pPr fontAlgn="base"/>
            <a:r>
              <a:rPr lang="en-US" b="1" dirty="0"/>
              <a:t>Assess temperature of shoulder joints – </a:t>
            </a:r>
            <a:r>
              <a:rPr lang="en-US" i="1" dirty="0"/>
              <a:t>warmth may suggest inflammatory arthropathy/infection</a:t>
            </a:r>
            <a:br>
              <a:rPr lang="en-US" i="1" dirty="0"/>
            </a:br>
            <a:endParaRPr lang="en-US" dirty="0"/>
          </a:p>
          <a:p>
            <a:pPr fontAlgn="base"/>
            <a:r>
              <a:rPr lang="en-US" b="1" dirty="0"/>
              <a:t>Palpate the various components of the shoulder girdle </a:t>
            </a:r>
            <a:r>
              <a:rPr lang="en-US" dirty="0"/>
              <a:t>(</a:t>
            </a:r>
            <a:r>
              <a:rPr lang="en-US" i="1" dirty="0"/>
              <a:t>note any swelling / tenderness)</a:t>
            </a:r>
            <a:endParaRPr lang="en-US" dirty="0"/>
          </a:p>
          <a:p>
            <a:pPr fontAlgn="base"/>
            <a:r>
              <a:rPr lang="en-US" dirty="0" err="1"/>
              <a:t>Sterno</a:t>
            </a:r>
            <a:r>
              <a:rPr lang="en-US" dirty="0"/>
              <a:t>-clavicular joint</a:t>
            </a:r>
          </a:p>
          <a:p>
            <a:pPr fontAlgn="base"/>
            <a:r>
              <a:rPr lang="en-US" dirty="0"/>
              <a:t>Clavicle</a:t>
            </a:r>
          </a:p>
          <a:p>
            <a:pPr fontAlgn="base"/>
            <a:r>
              <a:rPr lang="en-US" dirty="0" err="1"/>
              <a:t>Acromio</a:t>
            </a:r>
            <a:r>
              <a:rPr lang="en-US" dirty="0"/>
              <a:t>-clavicular joint</a:t>
            </a:r>
          </a:p>
          <a:p>
            <a:pPr fontAlgn="base"/>
            <a:r>
              <a:rPr lang="en-US" dirty="0"/>
              <a:t>Coracoid process – </a:t>
            </a:r>
            <a:r>
              <a:rPr lang="en-US" i="1" dirty="0"/>
              <a:t>2cm inferior and medial to the clavicular tip</a:t>
            </a:r>
            <a:endParaRPr lang="en-US" dirty="0"/>
          </a:p>
          <a:p>
            <a:pPr fontAlgn="base"/>
            <a:r>
              <a:rPr lang="en-US" dirty="0"/>
              <a:t>Head of humerus</a:t>
            </a:r>
          </a:p>
          <a:p>
            <a:pPr fontAlgn="base"/>
            <a:r>
              <a:rPr lang="en-US" dirty="0"/>
              <a:t>Greater tuberosity of humerus</a:t>
            </a:r>
          </a:p>
          <a:p>
            <a:pPr fontAlgn="base"/>
            <a:r>
              <a:rPr lang="en-US" dirty="0"/>
              <a:t>Spine of scapula</a:t>
            </a:r>
          </a:p>
          <a:p>
            <a:endParaRPr lang="en-US" dirty="0"/>
          </a:p>
        </p:txBody>
      </p:sp>
    </p:spTree>
    <p:extLst>
      <p:ext uri="{BB962C8B-B14F-4D97-AF65-F5344CB8AC3E}">
        <p14:creationId xmlns:p14="http://schemas.microsoft.com/office/powerpoint/2010/main" val="1456291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A36F6-E4B2-4B9C-B11B-8584ABAA3C68}"/>
              </a:ext>
            </a:extLst>
          </p:cNvPr>
          <p:cNvSpPr>
            <a:spLocks noGrp="1"/>
          </p:cNvSpPr>
          <p:nvPr>
            <p:ph type="title"/>
          </p:nvPr>
        </p:nvSpPr>
        <p:spPr/>
        <p:txBody>
          <a:bodyPr/>
          <a:lstStyle/>
          <a:p>
            <a:endParaRPr lang="en-US"/>
          </a:p>
        </p:txBody>
      </p:sp>
      <p:pic>
        <p:nvPicPr>
          <p:cNvPr id="24578" name="Picture 2" descr="JointTemperatureSH">
            <a:extLst>
              <a:ext uri="{FF2B5EF4-FFF2-40B4-BE49-F238E27FC236}">
                <a16:creationId xmlns:a16="http://schemas.microsoft.com/office/drawing/2014/main" id="{F9C5E3BC-5FDF-416C-AA4D-85988881836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490"/>
          <a:stretch/>
        </p:blipFill>
        <p:spPr bwMode="auto">
          <a:xfrm>
            <a:off x="705498" y="654276"/>
            <a:ext cx="10781004" cy="554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452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9FA5D-048D-4404-9275-B979A4EFD2BB}"/>
              </a:ext>
            </a:extLst>
          </p:cNvPr>
          <p:cNvSpPr>
            <a:spLocks noGrp="1"/>
          </p:cNvSpPr>
          <p:nvPr>
            <p:ph type="title"/>
          </p:nvPr>
        </p:nvSpPr>
        <p:spPr/>
        <p:txBody>
          <a:bodyPr/>
          <a:lstStyle/>
          <a:p>
            <a:endParaRPr lang="en-US" dirty="0"/>
          </a:p>
        </p:txBody>
      </p:sp>
      <p:pic>
        <p:nvPicPr>
          <p:cNvPr id="25602" name="Picture 2" descr="SternoclavicularJointSH">
            <a:extLst>
              <a:ext uri="{FF2B5EF4-FFF2-40B4-BE49-F238E27FC236}">
                <a16:creationId xmlns:a16="http://schemas.microsoft.com/office/drawing/2014/main" id="{8EE98C2B-B3B3-47F1-A670-F1907C057F4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271"/>
          <a:stretch/>
        </p:blipFill>
        <p:spPr bwMode="auto">
          <a:xfrm>
            <a:off x="-298955" y="365125"/>
            <a:ext cx="11762595" cy="6003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487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32A4-6822-4F52-89F8-A7551B8BCAE2}"/>
              </a:ext>
            </a:extLst>
          </p:cNvPr>
          <p:cNvSpPr>
            <a:spLocks noGrp="1"/>
          </p:cNvSpPr>
          <p:nvPr>
            <p:ph type="title"/>
          </p:nvPr>
        </p:nvSpPr>
        <p:spPr/>
        <p:txBody>
          <a:bodyPr/>
          <a:lstStyle/>
          <a:p>
            <a:endParaRPr lang="en-US"/>
          </a:p>
        </p:txBody>
      </p:sp>
      <p:pic>
        <p:nvPicPr>
          <p:cNvPr id="26626" name="Picture 2" descr="ClavicleSH">
            <a:extLst>
              <a:ext uri="{FF2B5EF4-FFF2-40B4-BE49-F238E27FC236}">
                <a16:creationId xmlns:a16="http://schemas.microsoft.com/office/drawing/2014/main" id="{9A95EB9F-2A6A-4155-A9E5-70C4ACF65D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28144" y="1825625"/>
            <a:ext cx="77357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73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5E043-E73B-41A6-BD07-0E63B698BFDF}"/>
              </a:ext>
            </a:extLst>
          </p:cNvPr>
          <p:cNvSpPr>
            <a:spLocks noGrp="1"/>
          </p:cNvSpPr>
          <p:nvPr>
            <p:ph type="title"/>
          </p:nvPr>
        </p:nvSpPr>
        <p:spPr/>
        <p:txBody>
          <a:bodyPr/>
          <a:lstStyle/>
          <a:p>
            <a:endParaRPr lang="en-US"/>
          </a:p>
        </p:txBody>
      </p:sp>
      <p:pic>
        <p:nvPicPr>
          <p:cNvPr id="27650" name="Picture 2" descr="AcromioclavicularSH">
            <a:extLst>
              <a:ext uri="{FF2B5EF4-FFF2-40B4-BE49-F238E27FC236}">
                <a16:creationId xmlns:a16="http://schemas.microsoft.com/office/drawing/2014/main" id="{B5A4E3A8-A8FC-45DA-AACC-828C418248B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615"/>
          <a:stretch/>
        </p:blipFill>
        <p:spPr bwMode="auto">
          <a:xfrm>
            <a:off x="606172" y="513896"/>
            <a:ext cx="10806349" cy="5554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179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5D0E-E877-415D-A02F-F075B5231625}"/>
              </a:ext>
            </a:extLst>
          </p:cNvPr>
          <p:cNvSpPr>
            <a:spLocks noGrp="1"/>
          </p:cNvSpPr>
          <p:nvPr>
            <p:ph type="title"/>
          </p:nvPr>
        </p:nvSpPr>
        <p:spPr/>
        <p:txBody>
          <a:bodyPr/>
          <a:lstStyle/>
          <a:p>
            <a:endParaRPr lang="en-US" dirty="0"/>
          </a:p>
        </p:txBody>
      </p:sp>
      <p:pic>
        <p:nvPicPr>
          <p:cNvPr id="28674" name="Picture 2" descr="Palpate Coracoid Process">
            <a:extLst>
              <a:ext uri="{FF2B5EF4-FFF2-40B4-BE49-F238E27FC236}">
                <a16:creationId xmlns:a16="http://schemas.microsoft.com/office/drawing/2014/main" id="{5FFC13AE-FF4F-4FAC-A556-587E2474FA5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365"/>
          <a:stretch/>
        </p:blipFill>
        <p:spPr bwMode="auto">
          <a:xfrm>
            <a:off x="929261" y="713014"/>
            <a:ext cx="10424539" cy="5431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746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39CE-8035-482A-9AAC-AF2AF642E05F}"/>
              </a:ext>
            </a:extLst>
          </p:cNvPr>
          <p:cNvSpPr>
            <a:spLocks noGrp="1"/>
          </p:cNvSpPr>
          <p:nvPr>
            <p:ph type="title"/>
          </p:nvPr>
        </p:nvSpPr>
        <p:spPr/>
        <p:txBody>
          <a:bodyPr/>
          <a:lstStyle/>
          <a:p>
            <a:endParaRPr lang="en-US"/>
          </a:p>
        </p:txBody>
      </p:sp>
      <p:pic>
        <p:nvPicPr>
          <p:cNvPr id="29698" name="Picture 2" descr="HumerusSH">
            <a:extLst>
              <a:ext uri="{FF2B5EF4-FFF2-40B4-BE49-F238E27FC236}">
                <a16:creationId xmlns:a16="http://schemas.microsoft.com/office/drawing/2014/main" id="{911E4187-3AF9-48EA-82FD-9C0C35E408F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491"/>
          <a:stretch/>
        </p:blipFill>
        <p:spPr bwMode="auto">
          <a:xfrm>
            <a:off x="992614" y="660853"/>
            <a:ext cx="10536713" cy="536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560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B4CE-73EF-422C-B69C-410B955B2A2F}"/>
              </a:ext>
            </a:extLst>
          </p:cNvPr>
          <p:cNvSpPr>
            <a:spLocks noGrp="1"/>
          </p:cNvSpPr>
          <p:nvPr>
            <p:ph type="title"/>
          </p:nvPr>
        </p:nvSpPr>
        <p:spPr/>
        <p:txBody>
          <a:bodyPr/>
          <a:lstStyle/>
          <a:p>
            <a:endParaRPr lang="en-US"/>
          </a:p>
        </p:txBody>
      </p:sp>
      <p:pic>
        <p:nvPicPr>
          <p:cNvPr id="30722" name="Picture 2" descr="GreaterTuborosityHumerusSH">
            <a:extLst>
              <a:ext uri="{FF2B5EF4-FFF2-40B4-BE49-F238E27FC236}">
                <a16:creationId xmlns:a16="http://schemas.microsoft.com/office/drawing/2014/main" id="{0E4AA9CF-EF9C-44D1-8F7D-A2A71EC780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254"/>
          <a:stretch/>
        </p:blipFill>
        <p:spPr bwMode="auto">
          <a:xfrm>
            <a:off x="585812" y="713468"/>
            <a:ext cx="11020375" cy="5687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393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F821-28B4-43D0-8F14-3715B8793A2B}"/>
              </a:ext>
            </a:extLst>
          </p:cNvPr>
          <p:cNvSpPr>
            <a:spLocks noGrp="1"/>
          </p:cNvSpPr>
          <p:nvPr>
            <p:ph type="title"/>
          </p:nvPr>
        </p:nvSpPr>
        <p:spPr/>
        <p:txBody>
          <a:bodyPr/>
          <a:lstStyle/>
          <a:p>
            <a:endParaRPr lang="en-US" dirty="0"/>
          </a:p>
        </p:txBody>
      </p:sp>
      <p:pic>
        <p:nvPicPr>
          <p:cNvPr id="31746" name="Picture 2" descr="SpineOfScapulaSH">
            <a:extLst>
              <a:ext uri="{FF2B5EF4-FFF2-40B4-BE49-F238E27FC236}">
                <a16:creationId xmlns:a16="http://schemas.microsoft.com/office/drawing/2014/main" id="{44A6EB72-6C18-4D0D-AD97-7A589856738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0367"/>
          <a:stretch/>
        </p:blipFill>
        <p:spPr bwMode="auto">
          <a:xfrm>
            <a:off x="280497" y="843643"/>
            <a:ext cx="11242032" cy="5668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7477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E34A2-34FF-4F04-9E1D-D7895BA05011}"/>
              </a:ext>
            </a:extLst>
          </p:cNvPr>
          <p:cNvSpPr>
            <a:spLocks noGrp="1"/>
          </p:cNvSpPr>
          <p:nvPr>
            <p:ph type="title"/>
          </p:nvPr>
        </p:nvSpPr>
        <p:spPr/>
        <p:txBody>
          <a:bodyPr/>
          <a:lstStyle/>
          <a:p>
            <a:endParaRPr lang="en-US"/>
          </a:p>
        </p:txBody>
      </p:sp>
      <p:pic>
        <p:nvPicPr>
          <p:cNvPr id="32770" name="Picture 2" descr="BordersOfScapula">
            <a:extLst>
              <a:ext uri="{FF2B5EF4-FFF2-40B4-BE49-F238E27FC236}">
                <a16:creationId xmlns:a16="http://schemas.microsoft.com/office/drawing/2014/main" id="{C2EC4110-D9D3-4C91-85B7-519CFBF7938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365"/>
          <a:stretch/>
        </p:blipFill>
        <p:spPr bwMode="auto">
          <a:xfrm>
            <a:off x="1012824" y="555172"/>
            <a:ext cx="10340976" cy="5388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605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B6A43-1CD7-4532-82BC-D0C50C62112D}"/>
              </a:ext>
            </a:extLst>
          </p:cNvPr>
          <p:cNvSpPr>
            <a:spLocks noGrp="1"/>
          </p:cNvSpPr>
          <p:nvPr>
            <p:ph type="title"/>
          </p:nvPr>
        </p:nvSpPr>
        <p:spPr/>
        <p:txBody>
          <a:bodyPr/>
          <a:lstStyle/>
          <a:p>
            <a:r>
              <a:rPr lang="en-US" b="1" dirty="0"/>
              <a:t>Move</a:t>
            </a:r>
            <a:br>
              <a:rPr lang="en-US" b="1" dirty="0"/>
            </a:br>
            <a:endParaRPr lang="en-US" dirty="0"/>
          </a:p>
        </p:txBody>
      </p:sp>
      <p:sp>
        <p:nvSpPr>
          <p:cNvPr id="3" name="Content Placeholder 2">
            <a:extLst>
              <a:ext uri="{FF2B5EF4-FFF2-40B4-BE49-F238E27FC236}">
                <a16:creationId xmlns:a16="http://schemas.microsoft.com/office/drawing/2014/main" id="{44035E0F-7B23-4C09-84BF-D4EA1BEF6F14}"/>
              </a:ext>
            </a:extLst>
          </p:cNvPr>
          <p:cNvSpPr>
            <a:spLocks noGrp="1"/>
          </p:cNvSpPr>
          <p:nvPr>
            <p:ph idx="1"/>
          </p:nvPr>
        </p:nvSpPr>
        <p:spPr>
          <a:xfrm>
            <a:off x="903514" y="1809296"/>
            <a:ext cx="10515600" cy="4351338"/>
          </a:xfrm>
        </p:spPr>
        <p:txBody>
          <a:bodyPr>
            <a:normAutofit fontScale="85000" lnSpcReduction="20000"/>
          </a:bodyPr>
          <a:lstStyle/>
          <a:p>
            <a:pPr fontAlgn="base"/>
            <a:r>
              <a:rPr lang="en-US" b="1" u="sng" dirty="0"/>
              <a:t>Active movement</a:t>
            </a:r>
          </a:p>
          <a:p>
            <a:pPr fontAlgn="base"/>
            <a:r>
              <a:rPr lang="en-US" b="1" dirty="0"/>
              <a:t>Ask the patient to perform each of the following movements</a:t>
            </a:r>
            <a:r>
              <a:rPr lang="en-US" b="1" i="1" dirty="0"/>
              <a:t>.</a:t>
            </a:r>
          </a:p>
          <a:p>
            <a:pPr fontAlgn="base"/>
            <a:endParaRPr lang="en-US" dirty="0"/>
          </a:p>
          <a:p>
            <a:pPr fontAlgn="base"/>
            <a:r>
              <a:rPr lang="en-US" b="1" u="sng" dirty="0"/>
              <a:t>Compound movements </a:t>
            </a:r>
            <a:r>
              <a:rPr lang="en-US" b="1" i="1" u="sng" dirty="0"/>
              <a:t>(screening)</a:t>
            </a:r>
            <a:endParaRPr lang="en-US" dirty="0"/>
          </a:p>
          <a:p>
            <a:pPr fontAlgn="base"/>
            <a:r>
              <a:rPr lang="en-US" i="1" dirty="0"/>
              <a:t>Compound movements are often used as a rapid screening tool for shoulder joint pathology as they test a number of the rotator cuff muscles in one go. If the patient experiences pain or is unable to perform these movements you would then proceed to perform a more detailed examination of the shoulder joint as shown in the “full shoulder examination” section below.</a:t>
            </a:r>
            <a:endParaRPr lang="en-US" dirty="0"/>
          </a:p>
          <a:p>
            <a:pPr fontAlgn="base"/>
            <a:r>
              <a:rPr lang="en-US" b="1" dirty="0"/>
              <a:t>Put your hands behind your head </a:t>
            </a:r>
            <a:r>
              <a:rPr lang="en-US" b="1" i="1" dirty="0"/>
              <a:t>– </a:t>
            </a:r>
            <a:r>
              <a:rPr lang="en-US" i="1" dirty="0"/>
              <a:t>external rotation and abduction</a:t>
            </a:r>
            <a:endParaRPr lang="en-US" dirty="0"/>
          </a:p>
          <a:p>
            <a:pPr fontAlgn="base"/>
            <a:r>
              <a:rPr lang="en-US" b="1" dirty="0"/>
              <a:t>Put your hands as far up your back as you can </a:t>
            </a:r>
            <a:r>
              <a:rPr lang="en-US" b="1" i="1" dirty="0"/>
              <a:t>– </a:t>
            </a:r>
            <a:r>
              <a:rPr lang="en-US" i="1" dirty="0"/>
              <a:t>internal rotation </a:t>
            </a:r>
            <a:endParaRPr lang="en-US" dirty="0"/>
          </a:p>
          <a:p>
            <a:pPr marL="0" indent="0">
              <a:buNone/>
            </a:pPr>
            <a:br>
              <a:rPr lang="en-US" dirty="0">
                <a:hlinkClick r:id="rId2"/>
              </a:rPr>
            </a:br>
            <a:endParaRPr lang="en-US" dirty="0"/>
          </a:p>
        </p:txBody>
      </p:sp>
    </p:spTree>
    <p:extLst>
      <p:ext uri="{BB962C8B-B14F-4D97-AF65-F5344CB8AC3E}">
        <p14:creationId xmlns:p14="http://schemas.microsoft.com/office/powerpoint/2010/main" val="3036795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E6869-A075-4B75-ABE9-661DF2BC74CD}"/>
              </a:ext>
            </a:extLst>
          </p:cNvPr>
          <p:cNvSpPr>
            <a:spLocks noGrp="1"/>
          </p:cNvSpPr>
          <p:nvPr>
            <p:ph type="title"/>
          </p:nvPr>
        </p:nvSpPr>
        <p:spPr/>
        <p:txBody>
          <a:bodyPr/>
          <a:lstStyle/>
          <a:p>
            <a:r>
              <a:rPr lang="en-US" dirty="0"/>
              <a:t>Compound movements</a:t>
            </a:r>
          </a:p>
        </p:txBody>
      </p:sp>
      <p:pic>
        <p:nvPicPr>
          <p:cNvPr id="33794" name="Picture 2" descr="Shoulder Abduction and External Rotation">
            <a:extLst>
              <a:ext uri="{FF2B5EF4-FFF2-40B4-BE49-F238E27FC236}">
                <a16:creationId xmlns:a16="http://schemas.microsoft.com/office/drawing/2014/main" id="{FC3F5B40-712D-4A01-B903-A94002D32DE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0524"/>
          <a:stretch/>
        </p:blipFill>
        <p:spPr bwMode="auto">
          <a:xfrm>
            <a:off x="361244" y="2282825"/>
            <a:ext cx="5792007" cy="2915104"/>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Assess internal shoulder rotation">
            <a:extLst>
              <a:ext uri="{FF2B5EF4-FFF2-40B4-BE49-F238E27FC236}">
                <a16:creationId xmlns:a16="http://schemas.microsoft.com/office/drawing/2014/main" id="{2546D4C5-5A43-44B3-BC24-DD542BA50A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821"/>
          <a:stretch/>
        </p:blipFill>
        <p:spPr bwMode="auto">
          <a:xfrm>
            <a:off x="6178480" y="2282826"/>
            <a:ext cx="6013520" cy="2915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794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20EC9-DD9F-47FC-9438-0B293A6A2DEE}"/>
              </a:ext>
            </a:extLst>
          </p:cNvPr>
          <p:cNvSpPr>
            <a:spLocks noGrp="1"/>
          </p:cNvSpPr>
          <p:nvPr>
            <p:ph type="title"/>
          </p:nvPr>
        </p:nvSpPr>
        <p:spPr/>
        <p:txBody>
          <a:bodyPr>
            <a:normAutofit fontScale="90000"/>
          </a:bodyPr>
          <a:lstStyle/>
          <a:p>
            <a:r>
              <a:rPr lang="en-US" b="1" u="sng" dirty="0"/>
              <a:t>Full shoulder examination</a:t>
            </a:r>
            <a:br>
              <a:rPr lang="en-US" dirty="0"/>
            </a:br>
            <a:r>
              <a:rPr lang="en-US" sz="3600" b="1" dirty="0"/>
              <a:t>Test active movements first by asking the patient to move their arm themselves</a:t>
            </a:r>
            <a:r>
              <a:rPr lang="en-US" b="1" dirty="0"/>
              <a:t>.</a:t>
            </a:r>
            <a:endParaRPr lang="en-US" dirty="0"/>
          </a:p>
        </p:txBody>
      </p:sp>
      <p:sp>
        <p:nvSpPr>
          <p:cNvPr id="3" name="Content Placeholder 2">
            <a:extLst>
              <a:ext uri="{FF2B5EF4-FFF2-40B4-BE49-F238E27FC236}">
                <a16:creationId xmlns:a16="http://schemas.microsoft.com/office/drawing/2014/main" id="{F47A2C5D-CA7F-4195-9AA5-3D965737A733}"/>
              </a:ext>
            </a:extLst>
          </p:cNvPr>
          <p:cNvSpPr>
            <a:spLocks noGrp="1"/>
          </p:cNvSpPr>
          <p:nvPr>
            <p:ph idx="1"/>
          </p:nvPr>
        </p:nvSpPr>
        <p:spPr>
          <a:xfrm>
            <a:off x="631372" y="1635125"/>
            <a:ext cx="10515600" cy="5320846"/>
          </a:xfrm>
        </p:spPr>
        <p:txBody>
          <a:bodyPr>
            <a:normAutofit fontScale="85000" lnSpcReduction="20000"/>
          </a:bodyPr>
          <a:lstStyle/>
          <a:p>
            <a:pPr fontAlgn="base"/>
            <a:endParaRPr lang="en-US" dirty="0"/>
          </a:p>
          <a:p>
            <a:pPr fontAlgn="base"/>
            <a:r>
              <a:rPr lang="en-US" b="1" dirty="0"/>
              <a:t>Flexion – </a:t>
            </a:r>
            <a:r>
              <a:rPr lang="en-US" dirty="0"/>
              <a:t>ask the patient to raise their arms forwards until they point upwards </a:t>
            </a:r>
            <a:r>
              <a:rPr lang="en-US" b="1" dirty="0"/>
              <a:t> </a:t>
            </a:r>
            <a:r>
              <a:rPr lang="en-US" b="1" i="1" dirty="0"/>
              <a:t>(Normal = 150°- 180°)</a:t>
            </a:r>
            <a:endParaRPr lang="en-US" dirty="0"/>
          </a:p>
          <a:p>
            <a:pPr fontAlgn="base"/>
            <a:r>
              <a:rPr lang="en-US" b="1" dirty="0"/>
              <a:t>Extension – </a:t>
            </a:r>
            <a:r>
              <a:rPr lang="en-US" dirty="0"/>
              <a:t>ask the patient to keep their arms straight and extend them behind them</a:t>
            </a:r>
            <a:r>
              <a:rPr lang="en-US" i="1" dirty="0"/>
              <a:t> </a:t>
            </a:r>
            <a:r>
              <a:rPr lang="en-US" b="1" i="1" dirty="0"/>
              <a:t>– (Normal = 40°)</a:t>
            </a:r>
            <a:endParaRPr lang="en-US" dirty="0"/>
          </a:p>
          <a:p>
            <a:pPr fontAlgn="base"/>
            <a:r>
              <a:rPr lang="en-US" b="1" dirty="0"/>
              <a:t>ABduction – </a:t>
            </a:r>
            <a:r>
              <a:rPr lang="en-US" dirty="0"/>
              <a:t>ask the patient to lift their arms away from their sides as far as possible </a:t>
            </a:r>
            <a:r>
              <a:rPr lang="en-US" i="1" dirty="0"/>
              <a:t>– (</a:t>
            </a:r>
            <a:r>
              <a:rPr lang="en-US" b="1" i="1" dirty="0"/>
              <a:t>Normal up to 180°)</a:t>
            </a:r>
            <a:endParaRPr lang="en-US" dirty="0"/>
          </a:p>
          <a:p>
            <a:pPr fontAlgn="base"/>
            <a:r>
              <a:rPr lang="en-US" b="1" dirty="0" err="1"/>
              <a:t>ADduction</a:t>
            </a:r>
            <a:r>
              <a:rPr lang="en-US" b="1" dirty="0"/>
              <a:t> – </a:t>
            </a:r>
            <a:r>
              <a:rPr lang="en-US" dirty="0"/>
              <a:t>ask the patient to bring their arms across their trunk to the opposite sides</a:t>
            </a:r>
            <a:r>
              <a:rPr lang="en-US" b="1" dirty="0"/>
              <a:t> </a:t>
            </a:r>
            <a:r>
              <a:rPr lang="en-US" i="1" dirty="0"/>
              <a:t>– </a:t>
            </a:r>
            <a:r>
              <a:rPr lang="en-US" b="1" i="1" dirty="0"/>
              <a:t>(Normal = 30°- 40°)</a:t>
            </a:r>
            <a:endParaRPr lang="en-US" dirty="0"/>
          </a:p>
          <a:p>
            <a:pPr fontAlgn="base"/>
            <a:r>
              <a:rPr lang="en-US" b="1" dirty="0"/>
              <a:t>External rotation – </a:t>
            </a:r>
            <a:r>
              <a:rPr lang="en-US" dirty="0"/>
              <a:t>ask patient to hold their elbows to their body flexed at 90° and then move their forearms outwards in an arc-like motion</a:t>
            </a:r>
            <a:r>
              <a:rPr lang="en-US" i="1" dirty="0"/>
              <a:t> –</a:t>
            </a:r>
            <a:r>
              <a:rPr lang="en-US" b="1" i="1" dirty="0"/>
              <a:t> (Normal 80° – 90°)</a:t>
            </a:r>
            <a:endParaRPr lang="en-US" dirty="0"/>
          </a:p>
          <a:p>
            <a:pPr fontAlgn="base"/>
            <a:r>
              <a:rPr lang="en-US" b="1" dirty="0"/>
              <a:t>Internal rotation –  with the patient’s elbow flexed at 90° </a:t>
            </a:r>
            <a:r>
              <a:rPr lang="en-US" b="1" i="1" dirty="0"/>
              <a:t>(arm by their side)</a:t>
            </a:r>
            <a:r>
              <a:rPr lang="en-US" b="1" dirty="0"/>
              <a:t> ask them to place their hand behind their back and reach as far up the spine as they can manage –</a:t>
            </a:r>
            <a:r>
              <a:rPr lang="en-US" b="1" i="1" dirty="0"/>
              <a:t> (Normal average = T4-T8)</a:t>
            </a:r>
            <a:endParaRPr lang="en-US" dirty="0"/>
          </a:p>
          <a:p>
            <a:pPr fontAlgn="base"/>
            <a:r>
              <a:rPr lang="en-US" b="1" dirty="0"/>
              <a:t>Assess the movement of the scapula:</a:t>
            </a:r>
            <a:endParaRPr lang="en-US" dirty="0"/>
          </a:p>
          <a:p>
            <a:endParaRPr lang="en-US" dirty="0"/>
          </a:p>
        </p:txBody>
      </p:sp>
    </p:spTree>
    <p:extLst>
      <p:ext uri="{BB962C8B-B14F-4D97-AF65-F5344CB8AC3E}">
        <p14:creationId xmlns:p14="http://schemas.microsoft.com/office/powerpoint/2010/main" val="4142592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F20D-96C1-4A1D-9C6E-1B5A9434B53A}"/>
              </a:ext>
            </a:extLst>
          </p:cNvPr>
          <p:cNvSpPr>
            <a:spLocks noGrp="1"/>
          </p:cNvSpPr>
          <p:nvPr>
            <p:ph type="title"/>
          </p:nvPr>
        </p:nvSpPr>
        <p:spPr/>
        <p:txBody>
          <a:bodyPr/>
          <a:lstStyle/>
          <a:p>
            <a:r>
              <a:rPr lang="en-US" b="1" dirty="0"/>
              <a:t>Assess the movement of the scapula:</a:t>
            </a:r>
            <a:br>
              <a:rPr lang="en-US" dirty="0"/>
            </a:br>
            <a:endParaRPr lang="en-US" dirty="0"/>
          </a:p>
        </p:txBody>
      </p:sp>
      <p:sp>
        <p:nvSpPr>
          <p:cNvPr id="3" name="Content Placeholder 2">
            <a:extLst>
              <a:ext uri="{FF2B5EF4-FFF2-40B4-BE49-F238E27FC236}">
                <a16:creationId xmlns:a16="http://schemas.microsoft.com/office/drawing/2014/main" id="{2323860D-BFBE-4D87-9ED5-A40BA1D2C58C}"/>
              </a:ext>
            </a:extLst>
          </p:cNvPr>
          <p:cNvSpPr>
            <a:spLocks noGrp="1"/>
          </p:cNvSpPr>
          <p:nvPr>
            <p:ph idx="1"/>
          </p:nvPr>
        </p:nvSpPr>
        <p:spPr/>
        <p:txBody>
          <a:bodyPr/>
          <a:lstStyle/>
          <a:p>
            <a:pPr fontAlgn="base"/>
            <a:r>
              <a:rPr lang="en-US" dirty="0"/>
              <a:t>Ask the patient to abduct their shoulder</a:t>
            </a:r>
          </a:p>
          <a:p>
            <a:pPr fontAlgn="base"/>
            <a:r>
              <a:rPr lang="en-US" dirty="0"/>
              <a:t>Simultaneously palpate the inferior pole of the scapula</a:t>
            </a:r>
          </a:p>
          <a:p>
            <a:pPr fontAlgn="base"/>
            <a:r>
              <a:rPr lang="en-US" dirty="0"/>
              <a:t>Assess the degree and smoothness of movement of the scapula</a:t>
            </a:r>
          </a:p>
          <a:p>
            <a:pPr fontAlgn="base"/>
            <a:r>
              <a:rPr lang="en-US" dirty="0"/>
              <a:t>On average 50-70% of the first movement occurs at the glenohumeral joint</a:t>
            </a:r>
          </a:p>
          <a:p>
            <a:pPr fontAlgn="base"/>
            <a:r>
              <a:rPr lang="en-US" i="1" dirty="0"/>
              <a:t>If the glenohumeral joints movement is reduced due to injury or inflammation then the majority of abduction will occur via increased scapula movement over the chest wall.</a:t>
            </a:r>
            <a:endParaRPr lang="en-US" dirty="0"/>
          </a:p>
          <a:p>
            <a:endParaRPr lang="en-US" dirty="0"/>
          </a:p>
        </p:txBody>
      </p:sp>
    </p:spTree>
    <p:extLst>
      <p:ext uri="{BB962C8B-B14F-4D97-AF65-F5344CB8AC3E}">
        <p14:creationId xmlns:p14="http://schemas.microsoft.com/office/powerpoint/2010/main" val="1846721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8" name="Picture 12" descr="ActiveShoulderExternalRotationSH">
            <a:extLst>
              <a:ext uri="{FF2B5EF4-FFF2-40B4-BE49-F238E27FC236}">
                <a16:creationId xmlns:a16="http://schemas.microsoft.com/office/drawing/2014/main" id="{1E6FA7F6-D8B7-466E-AEA5-6706970144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889"/>
          <a:stretch/>
        </p:blipFill>
        <p:spPr bwMode="auto">
          <a:xfrm>
            <a:off x="212217" y="1940345"/>
            <a:ext cx="5612847" cy="2876584"/>
          </a:xfrm>
          <a:prstGeom prst="rect">
            <a:avLst/>
          </a:prstGeom>
          <a:noFill/>
          <a:extLst>
            <a:ext uri="{909E8E84-426E-40DD-AFC4-6F175D3DCCD1}">
              <a14:hiddenFill xmlns:a14="http://schemas.microsoft.com/office/drawing/2010/main">
                <a:solidFill>
                  <a:srgbClr val="FFFFFF"/>
                </a:solidFill>
              </a14:hiddenFill>
            </a:ext>
          </a:extLst>
        </p:spPr>
      </p:pic>
      <p:pic>
        <p:nvPicPr>
          <p:cNvPr id="34830" name="Picture 14" descr="ActiveShoulderInternalRotationSH">
            <a:extLst>
              <a:ext uri="{FF2B5EF4-FFF2-40B4-BE49-F238E27FC236}">
                <a16:creationId xmlns:a16="http://schemas.microsoft.com/office/drawing/2014/main" id="{DDC16390-50D1-4D9E-9942-11C81AE0CE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802"/>
          <a:stretch/>
        </p:blipFill>
        <p:spPr bwMode="auto">
          <a:xfrm>
            <a:off x="6415922" y="1895346"/>
            <a:ext cx="5733261" cy="287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225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B8F1-BF19-41D6-A332-7B4841C0671B}"/>
              </a:ext>
            </a:extLst>
          </p:cNvPr>
          <p:cNvSpPr>
            <a:spLocks noGrp="1"/>
          </p:cNvSpPr>
          <p:nvPr>
            <p:ph type="title"/>
          </p:nvPr>
        </p:nvSpPr>
        <p:spPr/>
        <p:txBody>
          <a:bodyPr/>
          <a:lstStyle/>
          <a:p>
            <a:endParaRPr lang="en-US" dirty="0"/>
          </a:p>
        </p:txBody>
      </p:sp>
      <p:pic>
        <p:nvPicPr>
          <p:cNvPr id="4" name="Picture 4" descr="ActiveShoulderExtensionSH">
            <a:extLst>
              <a:ext uri="{FF2B5EF4-FFF2-40B4-BE49-F238E27FC236}">
                <a16:creationId xmlns:a16="http://schemas.microsoft.com/office/drawing/2014/main" id="{0264F15F-D86E-4368-8F0F-A240197984A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197"/>
          <a:stretch/>
        </p:blipFill>
        <p:spPr bwMode="auto">
          <a:xfrm>
            <a:off x="6783950" y="350429"/>
            <a:ext cx="4669677" cy="24376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ctiveShoulderFlexionSH">
            <a:extLst>
              <a:ext uri="{FF2B5EF4-FFF2-40B4-BE49-F238E27FC236}">
                <a16:creationId xmlns:a16="http://schemas.microsoft.com/office/drawing/2014/main" id="{682C180F-CAB2-4CC9-853A-A442A173EA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553"/>
          <a:stretch/>
        </p:blipFill>
        <p:spPr bwMode="auto">
          <a:xfrm>
            <a:off x="750103" y="365125"/>
            <a:ext cx="4762428" cy="24229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ActiveShoulderAdductionSH">
            <a:extLst>
              <a:ext uri="{FF2B5EF4-FFF2-40B4-BE49-F238E27FC236}">
                <a16:creationId xmlns:a16="http://schemas.microsoft.com/office/drawing/2014/main" id="{9AB81E68-5C31-4130-BBA8-8C0F578AB2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259" t="-36567" r="-26940" b="9696"/>
          <a:stretch/>
        </p:blipFill>
        <p:spPr bwMode="auto">
          <a:xfrm>
            <a:off x="45125" y="2608465"/>
            <a:ext cx="6979687" cy="35528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ActiveShoulderAbductionSH">
            <a:extLst>
              <a:ext uri="{FF2B5EF4-FFF2-40B4-BE49-F238E27FC236}">
                <a16:creationId xmlns:a16="http://schemas.microsoft.com/office/drawing/2014/main" id="{7ED70670-57A4-4B0F-B1D3-1E2019D9E2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800"/>
          <a:stretch/>
        </p:blipFill>
        <p:spPr bwMode="auto">
          <a:xfrm>
            <a:off x="6386808" y="3641189"/>
            <a:ext cx="4966992" cy="2520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4722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EC512-D374-46F1-8571-67E2EED22741}"/>
              </a:ext>
            </a:extLst>
          </p:cNvPr>
          <p:cNvSpPr>
            <a:spLocks noGrp="1"/>
          </p:cNvSpPr>
          <p:nvPr>
            <p:ph type="title"/>
          </p:nvPr>
        </p:nvSpPr>
        <p:spPr>
          <a:xfrm>
            <a:off x="435428" y="1089025"/>
            <a:ext cx="10515600" cy="1325563"/>
          </a:xfrm>
        </p:spPr>
        <p:txBody>
          <a:bodyPr>
            <a:normAutofit fontScale="90000"/>
          </a:bodyPr>
          <a:lstStyle/>
          <a:p>
            <a:r>
              <a:rPr lang="en-US" b="1" u="sng" dirty="0"/>
              <a:t>Passive movement</a:t>
            </a:r>
            <a:br>
              <a:rPr lang="en-US" b="1" u="sng" dirty="0"/>
            </a:br>
            <a:br>
              <a:rPr lang="en-US" b="1" u="sng" dirty="0"/>
            </a:br>
            <a:r>
              <a:rPr lang="en-US" sz="3100" i="1" dirty="0"/>
              <a:t>If abnormalities are noted on active movements (e.g. restricted range of movement), assess joint movements passively.</a:t>
            </a:r>
            <a:br>
              <a:rPr lang="en-US" sz="3100" dirty="0"/>
            </a:br>
            <a:endParaRPr lang="en-US" dirty="0"/>
          </a:p>
        </p:txBody>
      </p:sp>
      <p:sp>
        <p:nvSpPr>
          <p:cNvPr id="3" name="Content Placeholder 2">
            <a:extLst>
              <a:ext uri="{FF2B5EF4-FFF2-40B4-BE49-F238E27FC236}">
                <a16:creationId xmlns:a16="http://schemas.microsoft.com/office/drawing/2014/main" id="{A0D13344-96CE-4E97-BDF4-D7F473014F1E}"/>
              </a:ext>
            </a:extLst>
          </p:cNvPr>
          <p:cNvSpPr>
            <a:spLocks noGrp="1"/>
          </p:cNvSpPr>
          <p:nvPr>
            <p:ph idx="1"/>
          </p:nvPr>
        </p:nvSpPr>
        <p:spPr>
          <a:xfrm>
            <a:off x="397328" y="3344182"/>
            <a:ext cx="10515600" cy="4351338"/>
          </a:xfrm>
        </p:spPr>
        <p:txBody>
          <a:bodyPr>
            <a:normAutofit/>
          </a:bodyPr>
          <a:lstStyle/>
          <a:p>
            <a:pPr fontAlgn="base"/>
            <a:r>
              <a:rPr lang="en-US" b="1" dirty="0"/>
              <a:t>Ask the patient to fully relax and allow you to move their arm for them.</a:t>
            </a:r>
            <a:endParaRPr lang="en-US" dirty="0"/>
          </a:p>
          <a:p>
            <a:pPr fontAlgn="base"/>
            <a:r>
              <a:rPr lang="en-US" b="1" dirty="0"/>
              <a:t>Warn them that should they experience any pain they should let you know immediately.</a:t>
            </a:r>
            <a:endParaRPr lang="en-US" dirty="0"/>
          </a:p>
          <a:p>
            <a:pPr fontAlgn="base"/>
            <a:r>
              <a:rPr lang="en-US" b="1" dirty="0"/>
              <a:t>Repeat the above movements passively –</a:t>
            </a:r>
            <a:r>
              <a:rPr lang="en-US" dirty="0"/>
              <a:t> </a:t>
            </a:r>
            <a:r>
              <a:rPr lang="en-US" i="1" dirty="0"/>
              <a:t>feel for any crepitus during movement of the joint</a:t>
            </a:r>
            <a:endParaRPr lang="en-US" dirty="0"/>
          </a:p>
          <a:p>
            <a:endParaRPr lang="en-US" i="1" dirty="0"/>
          </a:p>
        </p:txBody>
      </p:sp>
    </p:spTree>
    <p:extLst>
      <p:ext uri="{BB962C8B-B14F-4D97-AF65-F5344CB8AC3E}">
        <p14:creationId xmlns:p14="http://schemas.microsoft.com/office/powerpoint/2010/main" val="3543478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PassiveShoulderFlexionSH">
            <a:extLst>
              <a:ext uri="{FF2B5EF4-FFF2-40B4-BE49-F238E27FC236}">
                <a16:creationId xmlns:a16="http://schemas.microsoft.com/office/drawing/2014/main" id="{8A6D5012-A1AC-4B44-BC72-02FEF7FF2DE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116"/>
          <a:stretch/>
        </p:blipFill>
        <p:spPr bwMode="auto">
          <a:xfrm>
            <a:off x="6448551" y="179615"/>
            <a:ext cx="5617020" cy="2871561"/>
          </a:xfrm>
          <a:prstGeom prst="rect">
            <a:avLst/>
          </a:prstGeom>
          <a:noFill/>
          <a:extLst>
            <a:ext uri="{909E8E84-426E-40DD-AFC4-6F175D3DCCD1}">
              <a14:hiddenFill xmlns:a14="http://schemas.microsoft.com/office/drawing/2010/main">
                <a:solidFill>
                  <a:srgbClr val="FFFFFF"/>
                </a:solidFill>
              </a14:hiddenFill>
            </a:ext>
          </a:extLst>
        </p:spPr>
      </p:pic>
      <p:pic>
        <p:nvPicPr>
          <p:cNvPr id="35844" name="Picture 4" descr="PassiveShoulderExtensionSH">
            <a:extLst>
              <a:ext uri="{FF2B5EF4-FFF2-40B4-BE49-F238E27FC236}">
                <a16:creationId xmlns:a16="http://schemas.microsoft.com/office/drawing/2014/main" id="{D6D6F028-CC62-47EA-A628-45EA1BF2FB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894"/>
          <a:stretch/>
        </p:blipFill>
        <p:spPr bwMode="auto">
          <a:xfrm>
            <a:off x="266555" y="139473"/>
            <a:ext cx="5665558" cy="2871561"/>
          </a:xfrm>
          <a:prstGeom prst="rect">
            <a:avLst/>
          </a:prstGeom>
          <a:noFill/>
          <a:extLst>
            <a:ext uri="{909E8E84-426E-40DD-AFC4-6F175D3DCCD1}">
              <a14:hiddenFill xmlns:a14="http://schemas.microsoft.com/office/drawing/2010/main">
                <a:solidFill>
                  <a:srgbClr val="FFFFFF"/>
                </a:solidFill>
              </a14:hiddenFill>
            </a:ext>
          </a:extLst>
        </p:spPr>
      </p:pic>
      <p:pic>
        <p:nvPicPr>
          <p:cNvPr id="35846" name="Picture 6" descr="PassiveShoulderAbductionSH">
            <a:extLst>
              <a:ext uri="{FF2B5EF4-FFF2-40B4-BE49-F238E27FC236}">
                <a16:creationId xmlns:a16="http://schemas.microsoft.com/office/drawing/2014/main" id="{72CFC504-4CF3-49E0-BEBE-CC4646D197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461"/>
          <a:stretch/>
        </p:blipFill>
        <p:spPr bwMode="auto">
          <a:xfrm>
            <a:off x="6474510" y="3578223"/>
            <a:ext cx="5682977" cy="2958193"/>
          </a:xfrm>
          <a:prstGeom prst="rect">
            <a:avLst/>
          </a:prstGeom>
          <a:noFill/>
          <a:extLst>
            <a:ext uri="{909E8E84-426E-40DD-AFC4-6F175D3DCCD1}">
              <a14:hiddenFill xmlns:a14="http://schemas.microsoft.com/office/drawing/2010/main">
                <a:solidFill>
                  <a:srgbClr val="FFFFFF"/>
                </a:solidFill>
              </a14:hiddenFill>
            </a:ext>
          </a:extLst>
        </p:spPr>
      </p:pic>
      <p:pic>
        <p:nvPicPr>
          <p:cNvPr id="35848" name="Picture 8" descr="PassiveShoulderAdductionSH">
            <a:extLst>
              <a:ext uri="{FF2B5EF4-FFF2-40B4-BE49-F238E27FC236}">
                <a16:creationId xmlns:a16="http://schemas.microsoft.com/office/drawing/2014/main" id="{1179D811-098D-4FA4-A5B1-26429F5FA99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095"/>
          <a:stretch/>
        </p:blipFill>
        <p:spPr bwMode="auto">
          <a:xfrm>
            <a:off x="306933" y="3491593"/>
            <a:ext cx="5722239" cy="2958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190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B42AF-784E-4D59-B6B3-FF5D662BDDB0}"/>
              </a:ext>
            </a:extLst>
          </p:cNvPr>
          <p:cNvSpPr>
            <a:spLocks noGrp="1"/>
          </p:cNvSpPr>
          <p:nvPr>
            <p:ph type="title"/>
          </p:nvPr>
        </p:nvSpPr>
        <p:spPr/>
        <p:txBody>
          <a:bodyPr/>
          <a:lstStyle/>
          <a:p>
            <a:endParaRPr lang="en-US"/>
          </a:p>
        </p:txBody>
      </p:sp>
      <p:pic>
        <p:nvPicPr>
          <p:cNvPr id="4" name="Picture 12" descr="PassiveInternalRotationSH">
            <a:extLst>
              <a:ext uri="{FF2B5EF4-FFF2-40B4-BE49-F238E27FC236}">
                <a16:creationId xmlns:a16="http://schemas.microsoft.com/office/drawing/2014/main" id="{FE0A285E-BFE3-4C35-925E-2669186C23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012"/>
          <a:stretch/>
        </p:blipFill>
        <p:spPr bwMode="auto">
          <a:xfrm>
            <a:off x="6150428" y="677636"/>
            <a:ext cx="5502729" cy="28096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PassiveExternalRotationSH">
            <a:extLst>
              <a:ext uri="{FF2B5EF4-FFF2-40B4-BE49-F238E27FC236}">
                <a16:creationId xmlns:a16="http://schemas.microsoft.com/office/drawing/2014/main" id="{E1D0B2FB-1F9C-4492-B63A-6FFB7DFBCEB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7990"/>
          <a:stretch/>
        </p:blipFill>
        <p:spPr bwMode="auto">
          <a:xfrm>
            <a:off x="275737" y="677785"/>
            <a:ext cx="5428378" cy="280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8861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1DCC-736D-4C18-8FCD-20EE1E95BF29}"/>
              </a:ext>
            </a:extLst>
          </p:cNvPr>
          <p:cNvSpPr>
            <a:spLocks noGrp="1"/>
          </p:cNvSpPr>
          <p:nvPr>
            <p:ph type="title"/>
          </p:nvPr>
        </p:nvSpPr>
        <p:spPr/>
        <p:txBody>
          <a:bodyPr>
            <a:normAutofit fontScale="90000"/>
          </a:bodyPr>
          <a:lstStyle/>
          <a:p>
            <a:r>
              <a:rPr lang="en-US" b="1" u="sng" dirty="0"/>
              <a:t>Supraspinatus assessment – “Empty Can Test”</a:t>
            </a:r>
            <a:br>
              <a:rPr lang="en-US" b="1" u="sng" dirty="0"/>
            </a:br>
            <a:r>
              <a:rPr lang="en-US" sz="3100" b="1" dirty="0"/>
              <a:t>This clinical test assesses the function of supraspinatus.</a:t>
            </a:r>
            <a:br>
              <a:rPr lang="en-US" sz="3100" dirty="0"/>
            </a:br>
            <a:endParaRPr lang="en-US" dirty="0"/>
          </a:p>
        </p:txBody>
      </p:sp>
      <p:sp>
        <p:nvSpPr>
          <p:cNvPr id="3" name="Content Placeholder 2">
            <a:extLst>
              <a:ext uri="{FF2B5EF4-FFF2-40B4-BE49-F238E27FC236}">
                <a16:creationId xmlns:a16="http://schemas.microsoft.com/office/drawing/2014/main" id="{192D15BE-3D39-4CD8-B3B0-8C6FF6F832C5}"/>
              </a:ext>
            </a:extLst>
          </p:cNvPr>
          <p:cNvSpPr>
            <a:spLocks noGrp="1"/>
          </p:cNvSpPr>
          <p:nvPr>
            <p:ph idx="1"/>
          </p:nvPr>
        </p:nvSpPr>
        <p:spPr/>
        <p:txBody>
          <a:bodyPr>
            <a:normAutofit/>
          </a:bodyPr>
          <a:lstStyle/>
          <a:p>
            <a:pPr fontAlgn="base"/>
            <a:r>
              <a:rPr lang="en-US" dirty="0"/>
              <a:t>Abduct the arm to 90° and angle the arm forward by ~30 ° (so that the shoulder is in the plane of the scapula).</a:t>
            </a:r>
          </a:p>
          <a:p>
            <a:pPr fontAlgn="base"/>
            <a:r>
              <a:rPr lang="en-US" dirty="0"/>
              <a:t>Internally rotate the arm so that the thumb points down toward the floor. Now push down on the arm whilst the patient resists the pressure.</a:t>
            </a:r>
          </a:p>
          <a:p>
            <a:pPr fontAlgn="base"/>
            <a:r>
              <a:rPr lang="en-US" dirty="0"/>
              <a:t>Repeat the assessment on the other arm.</a:t>
            </a:r>
          </a:p>
          <a:p>
            <a:pPr fontAlgn="base"/>
            <a:r>
              <a:rPr lang="en-US" i="1" dirty="0"/>
              <a:t>This test assesses for weakness in the supraspinatus and/or impingement. Weakness may represent a tear in the supraspinatus or pain due to impingement.</a:t>
            </a:r>
            <a:endParaRPr lang="en-US" dirty="0"/>
          </a:p>
          <a:p>
            <a:endParaRPr lang="en-US" dirty="0"/>
          </a:p>
        </p:txBody>
      </p:sp>
    </p:spTree>
    <p:extLst>
      <p:ext uri="{BB962C8B-B14F-4D97-AF65-F5344CB8AC3E}">
        <p14:creationId xmlns:p14="http://schemas.microsoft.com/office/powerpoint/2010/main" val="41124688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7DEC9-2AD9-484F-86A4-43AFBBC5315B}"/>
              </a:ext>
            </a:extLst>
          </p:cNvPr>
          <p:cNvSpPr>
            <a:spLocks noGrp="1"/>
          </p:cNvSpPr>
          <p:nvPr>
            <p:ph type="title"/>
          </p:nvPr>
        </p:nvSpPr>
        <p:spPr/>
        <p:txBody>
          <a:bodyPr/>
          <a:lstStyle/>
          <a:p>
            <a:endParaRPr lang="en-US"/>
          </a:p>
        </p:txBody>
      </p:sp>
      <p:pic>
        <p:nvPicPr>
          <p:cNvPr id="36866" name="Picture 2" descr="Empty Can Test">
            <a:extLst>
              <a:ext uri="{FF2B5EF4-FFF2-40B4-BE49-F238E27FC236}">
                <a16:creationId xmlns:a16="http://schemas.microsoft.com/office/drawing/2014/main" id="{7576E965-AE0D-4765-AE3F-EF60DBF952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519339"/>
            <a:ext cx="10310788" cy="579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022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3AADF-F69D-48E0-8D8D-08AD31BCA52A}"/>
              </a:ext>
            </a:extLst>
          </p:cNvPr>
          <p:cNvSpPr>
            <a:spLocks noGrp="1"/>
          </p:cNvSpPr>
          <p:nvPr>
            <p:ph type="title"/>
          </p:nvPr>
        </p:nvSpPr>
        <p:spPr/>
        <p:txBody>
          <a:bodyPr>
            <a:normAutofit fontScale="90000"/>
          </a:bodyPr>
          <a:lstStyle/>
          <a:p>
            <a:r>
              <a:rPr lang="en-US" b="1" u="sng" dirty="0"/>
              <a:t>The painful arc (impingement syndrome)</a:t>
            </a:r>
            <a:br>
              <a:rPr lang="en-US" b="1" u="sng" dirty="0"/>
            </a:br>
            <a:r>
              <a:rPr lang="en-US" sz="2700" b="1" dirty="0"/>
              <a:t>This clinical test assesses for impingement of supraspinatus.</a:t>
            </a:r>
            <a:br>
              <a:rPr lang="en-US" sz="2700" dirty="0"/>
            </a:br>
            <a:endParaRPr lang="en-US" dirty="0"/>
          </a:p>
        </p:txBody>
      </p:sp>
      <p:sp>
        <p:nvSpPr>
          <p:cNvPr id="3" name="Content Placeholder 2">
            <a:extLst>
              <a:ext uri="{FF2B5EF4-FFF2-40B4-BE49-F238E27FC236}">
                <a16:creationId xmlns:a16="http://schemas.microsoft.com/office/drawing/2014/main" id="{44CDC515-ABD4-498C-BA8E-7A4082166ADC}"/>
              </a:ext>
            </a:extLst>
          </p:cNvPr>
          <p:cNvSpPr>
            <a:spLocks noGrp="1"/>
          </p:cNvSpPr>
          <p:nvPr>
            <p:ph idx="1"/>
          </p:nvPr>
        </p:nvSpPr>
        <p:spPr>
          <a:xfrm>
            <a:off x="511628" y="1357540"/>
            <a:ext cx="10515600" cy="4351338"/>
          </a:xfrm>
        </p:spPr>
        <p:txBody>
          <a:bodyPr/>
          <a:lstStyle/>
          <a:p>
            <a:pPr fontAlgn="base"/>
            <a:r>
              <a:rPr lang="en-US" b="1" dirty="0"/>
              <a:t>1. </a:t>
            </a:r>
            <a:r>
              <a:rPr lang="en-US" dirty="0"/>
              <a:t>Passively abduct the patient’s arm to its maximum point of abduction.</a:t>
            </a:r>
          </a:p>
          <a:p>
            <a:pPr fontAlgn="base"/>
            <a:r>
              <a:rPr lang="en-US" b="1" dirty="0"/>
              <a:t>2. </a:t>
            </a:r>
            <a:r>
              <a:rPr lang="en-US" dirty="0"/>
              <a:t>Ask the patient to lower their arm slowly back to a neutral position.</a:t>
            </a:r>
          </a:p>
          <a:p>
            <a:pPr fontAlgn="base"/>
            <a:r>
              <a:rPr lang="en-US" i="1" dirty="0"/>
              <a:t>Impingement/supraspinatus tendonitis typically causes pain between 60-120° of abduction, however this test is not specific as many other conditions can cause pain in this arc of motion and therefore it should not be used in isolation for diagnosis.</a:t>
            </a:r>
            <a:endParaRPr lang="en-US" dirty="0"/>
          </a:p>
          <a:p>
            <a:endParaRPr lang="en-US" dirty="0"/>
          </a:p>
        </p:txBody>
      </p:sp>
    </p:spTree>
    <p:extLst>
      <p:ext uri="{BB962C8B-B14F-4D97-AF65-F5344CB8AC3E}">
        <p14:creationId xmlns:p14="http://schemas.microsoft.com/office/powerpoint/2010/main" val="5843287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01839-779C-434F-A704-ED80F557DF4A}"/>
              </a:ext>
            </a:extLst>
          </p:cNvPr>
          <p:cNvSpPr>
            <a:spLocks noGrp="1"/>
          </p:cNvSpPr>
          <p:nvPr>
            <p:ph type="title"/>
          </p:nvPr>
        </p:nvSpPr>
        <p:spPr/>
        <p:txBody>
          <a:bodyPr/>
          <a:lstStyle/>
          <a:p>
            <a:endParaRPr lang="en-US"/>
          </a:p>
        </p:txBody>
      </p:sp>
      <p:pic>
        <p:nvPicPr>
          <p:cNvPr id="38914" name="Picture 2" descr="PainfulArc1SH">
            <a:extLst>
              <a:ext uri="{FF2B5EF4-FFF2-40B4-BE49-F238E27FC236}">
                <a16:creationId xmlns:a16="http://schemas.microsoft.com/office/drawing/2014/main" id="{D255B1BE-4B20-40A5-A147-072720AFF1C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795"/>
          <a:stretch/>
        </p:blipFill>
        <p:spPr bwMode="auto">
          <a:xfrm>
            <a:off x="76201" y="2214449"/>
            <a:ext cx="5910915" cy="3032465"/>
          </a:xfrm>
          <a:prstGeom prst="rect">
            <a:avLst/>
          </a:prstGeom>
          <a:noFill/>
          <a:extLst>
            <a:ext uri="{909E8E84-426E-40DD-AFC4-6F175D3DCCD1}">
              <a14:hiddenFill xmlns:a14="http://schemas.microsoft.com/office/drawing/2010/main">
                <a:solidFill>
                  <a:srgbClr val="FFFFFF"/>
                </a:solidFill>
              </a14:hiddenFill>
            </a:ext>
          </a:extLst>
        </p:spPr>
      </p:pic>
      <p:pic>
        <p:nvPicPr>
          <p:cNvPr id="38916" name="Picture 4" descr="PainfulArc2SH">
            <a:extLst>
              <a:ext uri="{FF2B5EF4-FFF2-40B4-BE49-F238E27FC236}">
                <a16:creationId xmlns:a16="http://schemas.microsoft.com/office/drawing/2014/main" id="{D4060D44-19AB-4426-877D-66F3884922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109"/>
          <a:stretch/>
        </p:blipFill>
        <p:spPr bwMode="auto">
          <a:xfrm>
            <a:off x="6278650" y="2214449"/>
            <a:ext cx="6005878" cy="3070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4856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92348-32FA-4B13-B298-22FA20870D6E}"/>
              </a:ext>
            </a:extLst>
          </p:cNvPr>
          <p:cNvSpPr>
            <a:spLocks noGrp="1"/>
          </p:cNvSpPr>
          <p:nvPr>
            <p:ph type="title"/>
          </p:nvPr>
        </p:nvSpPr>
        <p:spPr/>
        <p:txBody>
          <a:bodyPr>
            <a:normAutofit fontScale="90000"/>
          </a:bodyPr>
          <a:lstStyle/>
          <a:p>
            <a:pPr fontAlgn="base"/>
            <a:r>
              <a:rPr lang="en-US" b="1" u="sng" dirty="0"/>
              <a:t>External rotation against resistance</a:t>
            </a:r>
            <a:br>
              <a:rPr lang="en-US" b="1" u="sng" dirty="0"/>
            </a:br>
            <a:r>
              <a:rPr lang="en-US" sz="3600" b="1" dirty="0"/>
              <a:t>This clinical test assesses the function of</a:t>
            </a:r>
            <a:r>
              <a:rPr lang="en-US" sz="3600" dirty="0"/>
              <a:t> </a:t>
            </a:r>
            <a:r>
              <a:rPr lang="en-US" sz="3600" b="1" dirty="0"/>
              <a:t>infraspinatus.</a:t>
            </a:r>
            <a:br>
              <a:rPr lang="en-US" sz="3600" dirty="0"/>
            </a:br>
            <a:endParaRPr lang="en-US" dirty="0"/>
          </a:p>
        </p:txBody>
      </p:sp>
      <p:sp>
        <p:nvSpPr>
          <p:cNvPr id="3" name="Content Placeholder 2">
            <a:extLst>
              <a:ext uri="{FF2B5EF4-FFF2-40B4-BE49-F238E27FC236}">
                <a16:creationId xmlns:a16="http://schemas.microsoft.com/office/drawing/2014/main" id="{8919E36E-8DA9-4669-87B0-03C408C5F119}"/>
              </a:ext>
            </a:extLst>
          </p:cNvPr>
          <p:cNvSpPr>
            <a:spLocks noGrp="1"/>
          </p:cNvSpPr>
          <p:nvPr>
            <p:ph idx="1"/>
          </p:nvPr>
        </p:nvSpPr>
        <p:spPr/>
        <p:txBody>
          <a:bodyPr>
            <a:normAutofit/>
          </a:bodyPr>
          <a:lstStyle/>
          <a:p>
            <a:pPr fontAlgn="base"/>
            <a:r>
              <a:rPr lang="en-US" b="1" dirty="0"/>
              <a:t> </a:t>
            </a:r>
            <a:r>
              <a:rPr lang="en-US" dirty="0"/>
              <a:t>Position the patient’s arm with the elbow flexed at 90°and in slight abduction (</a:t>
            </a:r>
            <a:r>
              <a:rPr lang="en-US" i="1" dirty="0"/>
              <a:t>the abduction tests whether the patient can keep the arm externally rotated against gravity</a:t>
            </a:r>
            <a:r>
              <a:rPr lang="en-US" dirty="0"/>
              <a:t>).</a:t>
            </a:r>
          </a:p>
          <a:p>
            <a:pPr fontAlgn="base"/>
            <a:r>
              <a:rPr lang="en-US" dirty="0"/>
              <a:t>Passively externally rotate the arm to its maximum.</a:t>
            </a:r>
          </a:p>
          <a:p>
            <a:pPr fontAlgn="base"/>
            <a:r>
              <a:rPr lang="en-US" i="1" dirty="0"/>
              <a:t>Pain on resisted external rotation may suggest infraspinatus tendonitis.</a:t>
            </a:r>
            <a:endParaRPr lang="en-US" dirty="0"/>
          </a:p>
          <a:p>
            <a:pPr fontAlgn="base"/>
            <a:r>
              <a:rPr lang="en-US" i="1" dirty="0"/>
              <a:t>If the arm falls back to internal rotation or there is a loss of power it may suggest a tear in the infraspinatus tendon or muscle wasting.</a:t>
            </a:r>
            <a:endParaRPr lang="en-US" dirty="0"/>
          </a:p>
          <a:p>
            <a:endParaRPr lang="en-US" dirty="0"/>
          </a:p>
        </p:txBody>
      </p:sp>
    </p:spTree>
    <p:extLst>
      <p:ext uri="{BB962C8B-B14F-4D97-AF65-F5344CB8AC3E}">
        <p14:creationId xmlns:p14="http://schemas.microsoft.com/office/powerpoint/2010/main" val="13818366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E9DB2-8CFA-4848-989A-59618FFBBEF1}"/>
              </a:ext>
            </a:extLst>
          </p:cNvPr>
          <p:cNvSpPr>
            <a:spLocks noGrp="1"/>
          </p:cNvSpPr>
          <p:nvPr>
            <p:ph type="title"/>
          </p:nvPr>
        </p:nvSpPr>
        <p:spPr/>
        <p:txBody>
          <a:bodyPr/>
          <a:lstStyle/>
          <a:p>
            <a:endParaRPr lang="en-US"/>
          </a:p>
        </p:txBody>
      </p:sp>
      <p:pic>
        <p:nvPicPr>
          <p:cNvPr id="39938" name="Picture 2" descr="ExternalRotationAgainstResistanceSH">
            <a:extLst>
              <a:ext uri="{FF2B5EF4-FFF2-40B4-BE49-F238E27FC236}">
                <a16:creationId xmlns:a16="http://schemas.microsoft.com/office/drawing/2014/main" id="{85C9CF04-D31C-4D18-8A7E-FFE671B7A00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099"/>
          <a:stretch/>
        </p:blipFill>
        <p:spPr bwMode="auto">
          <a:xfrm>
            <a:off x="391886" y="426809"/>
            <a:ext cx="11310922" cy="5783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0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12C15-4AB2-47BD-8425-5A55DA07A87F}"/>
              </a:ext>
            </a:extLst>
          </p:cNvPr>
          <p:cNvSpPr>
            <a:spLocks noGrp="1"/>
          </p:cNvSpPr>
          <p:nvPr>
            <p:ph type="title"/>
          </p:nvPr>
        </p:nvSpPr>
        <p:spPr/>
        <p:txBody>
          <a:bodyPr>
            <a:normAutofit fontScale="90000"/>
          </a:bodyPr>
          <a:lstStyle/>
          <a:p>
            <a:r>
              <a:rPr lang="en-US" b="1" u="sng" dirty="0"/>
              <a:t>External rotation in abduction</a:t>
            </a:r>
            <a:br>
              <a:rPr lang="en-US" b="1" u="sng" dirty="0"/>
            </a:br>
            <a:r>
              <a:rPr lang="en-US" sz="3100" b="1" dirty="0"/>
              <a:t>This clinical test assesses the function of teres minor.</a:t>
            </a:r>
            <a:br>
              <a:rPr lang="en-US" sz="3100" dirty="0"/>
            </a:br>
            <a:endParaRPr lang="en-US" dirty="0"/>
          </a:p>
        </p:txBody>
      </p:sp>
      <p:sp>
        <p:nvSpPr>
          <p:cNvPr id="3" name="Content Placeholder 2">
            <a:extLst>
              <a:ext uri="{FF2B5EF4-FFF2-40B4-BE49-F238E27FC236}">
                <a16:creationId xmlns:a16="http://schemas.microsoft.com/office/drawing/2014/main" id="{53323E6F-DA20-4A4E-AB89-0D49454A96AB}"/>
              </a:ext>
            </a:extLst>
          </p:cNvPr>
          <p:cNvSpPr>
            <a:spLocks noGrp="1"/>
          </p:cNvSpPr>
          <p:nvPr>
            <p:ph idx="1"/>
          </p:nvPr>
        </p:nvSpPr>
        <p:spPr/>
        <p:txBody>
          <a:bodyPr/>
          <a:lstStyle/>
          <a:p>
            <a:pPr fontAlgn="base"/>
            <a:r>
              <a:rPr lang="en-US" dirty="0"/>
              <a:t>Position the arm in 90</a:t>
            </a:r>
            <a:r>
              <a:rPr lang="en-US" b="1" dirty="0"/>
              <a:t>° </a:t>
            </a:r>
            <a:r>
              <a:rPr lang="en-US" dirty="0"/>
              <a:t>of abduction and bend the elbow to 90°</a:t>
            </a:r>
          </a:p>
          <a:p>
            <a:pPr fontAlgn="base"/>
            <a:r>
              <a:rPr lang="en-US" dirty="0"/>
              <a:t>Passively externally rotate the shoulder to its maximum degree</a:t>
            </a:r>
          </a:p>
          <a:p>
            <a:pPr fontAlgn="base"/>
            <a:endParaRPr lang="en-US" dirty="0"/>
          </a:p>
          <a:p>
            <a:pPr lvl="1" fontAlgn="base"/>
            <a:r>
              <a:rPr lang="en-US" i="1" dirty="0"/>
              <a:t>If the patient is unable to keep the arm in this position (</a:t>
            </a:r>
            <a:r>
              <a:rPr lang="en-US" i="1" dirty="0" err="1"/>
              <a:t>i.e</a:t>
            </a:r>
            <a:r>
              <a:rPr lang="en-US" i="1" dirty="0"/>
              <a:t> the arm falls back to internal rotation) this may represent a positive “</a:t>
            </a:r>
            <a:r>
              <a:rPr lang="en-US" i="1" dirty="0" err="1"/>
              <a:t>hornblower’s</a:t>
            </a:r>
            <a:r>
              <a:rPr lang="en-US" i="1" dirty="0"/>
              <a:t>” sign (pathology in the teres minor).</a:t>
            </a:r>
            <a:endParaRPr lang="en-US" dirty="0"/>
          </a:p>
          <a:p>
            <a:pPr marL="0" indent="0">
              <a:buNone/>
            </a:pPr>
            <a:br>
              <a:rPr lang="en-US" dirty="0"/>
            </a:br>
            <a:endParaRPr lang="en-US" dirty="0"/>
          </a:p>
        </p:txBody>
      </p:sp>
    </p:spTree>
    <p:extLst>
      <p:ext uri="{BB962C8B-B14F-4D97-AF65-F5344CB8AC3E}">
        <p14:creationId xmlns:p14="http://schemas.microsoft.com/office/powerpoint/2010/main" val="37284464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DC27-24C2-40DA-877A-5607FAD9646A}"/>
              </a:ext>
            </a:extLst>
          </p:cNvPr>
          <p:cNvSpPr>
            <a:spLocks noGrp="1"/>
          </p:cNvSpPr>
          <p:nvPr>
            <p:ph type="title"/>
          </p:nvPr>
        </p:nvSpPr>
        <p:spPr>
          <a:xfrm>
            <a:off x="598714" y="925739"/>
            <a:ext cx="10515600" cy="1325563"/>
          </a:xfrm>
        </p:spPr>
        <p:txBody>
          <a:bodyPr>
            <a:normAutofit fontScale="90000"/>
          </a:bodyPr>
          <a:lstStyle/>
          <a:p>
            <a:pPr fontAlgn="base"/>
            <a:r>
              <a:rPr lang="en-US" b="1" u="sng" dirty="0"/>
              <a:t>Internal rotation against resistance (“Gerber lift-off test”)</a:t>
            </a:r>
            <a:br>
              <a:rPr lang="en-US" b="1" u="sng" dirty="0"/>
            </a:br>
            <a:r>
              <a:rPr lang="en-US" sz="2700" b="1" dirty="0"/>
              <a:t>This clinical test assesses the function of the subscapularis muscle.</a:t>
            </a:r>
            <a:br>
              <a:rPr lang="en-US" sz="2700" dirty="0"/>
            </a:br>
            <a:endParaRPr lang="en-US" dirty="0"/>
          </a:p>
        </p:txBody>
      </p:sp>
      <p:sp>
        <p:nvSpPr>
          <p:cNvPr id="3" name="Content Placeholder 2">
            <a:extLst>
              <a:ext uri="{FF2B5EF4-FFF2-40B4-BE49-F238E27FC236}">
                <a16:creationId xmlns:a16="http://schemas.microsoft.com/office/drawing/2014/main" id="{A52DEBC0-BD06-4A0F-B111-1707E5CA6E60}"/>
              </a:ext>
            </a:extLst>
          </p:cNvPr>
          <p:cNvSpPr>
            <a:spLocks noGrp="1"/>
          </p:cNvSpPr>
          <p:nvPr>
            <p:ph idx="1"/>
          </p:nvPr>
        </p:nvSpPr>
        <p:spPr>
          <a:xfrm>
            <a:off x="598714" y="2593068"/>
            <a:ext cx="10515600" cy="4351338"/>
          </a:xfrm>
        </p:spPr>
        <p:txBody>
          <a:bodyPr>
            <a:normAutofit/>
          </a:bodyPr>
          <a:lstStyle/>
          <a:p>
            <a:pPr fontAlgn="base"/>
            <a:r>
              <a:rPr lang="en-US" dirty="0"/>
              <a:t>Ask the patient to place the dorsum of their hand on their lower back.</a:t>
            </a:r>
          </a:p>
          <a:p>
            <a:pPr fontAlgn="base"/>
            <a:r>
              <a:rPr lang="en-US" dirty="0"/>
              <a:t>Apply light resistance to the hand (</a:t>
            </a:r>
            <a:r>
              <a:rPr lang="en-US" i="1" dirty="0"/>
              <a:t>pressing it towards their back</a:t>
            </a:r>
            <a:r>
              <a:rPr lang="en-US" dirty="0"/>
              <a:t>).</a:t>
            </a:r>
          </a:p>
          <a:p>
            <a:pPr fontAlgn="base"/>
            <a:r>
              <a:rPr lang="en-US" dirty="0"/>
              <a:t>Ask the patient to move their hand off their back.</a:t>
            </a:r>
          </a:p>
          <a:p>
            <a:pPr fontAlgn="base"/>
            <a:r>
              <a:rPr lang="en-US" dirty="0"/>
              <a:t>An inability to do this (</a:t>
            </a:r>
            <a:r>
              <a:rPr lang="en-US" i="1" dirty="0"/>
              <a:t>loss of power</a:t>
            </a:r>
            <a:r>
              <a:rPr lang="en-US" dirty="0"/>
              <a:t>) indicates pathology of the subscapularis </a:t>
            </a:r>
            <a:r>
              <a:rPr lang="en-US" i="1" dirty="0"/>
              <a:t>(e.g. tendonitis/tear).</a:t>
            </a:r>
            <a:endParaRPr lang="en-US" dirty="0"/>
          </a:p>
          <a:p>
            <a:pPr marL="0" indent="0">
              <a:buNone/>
            </a:pPr>
            <a:br>
              <a:rPr lang="en-US" dirty="0">
                <a:hlinkClick r:id="rId2"/>
              </a:rPr>
            </a:br>
            <a:endParaRPr lang="en-US" dirty="0"/>
          </a:p>
        </p:txBody>
      </p:sp>
    </p:spTree>
    <p:extLst>
      <p:ext uri="{BB962C8B-B14F-4D97-AF65-F5344CB8AC3E}">
        <p14:creationId xmlns:p14="http://schemas.microsoft.com/office/powerpoint/2010/main" val="4118967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56F7-0DE9-4B35-9882-BD6D44AC78DD}"/>
              </a:ext>
            </a:extLst>
          </p:cNvPr>
          <p:cNvSpPr>
            <a:spLocks noGrp="1"/>
          </p:cNvSpPr>
          <p:nvPr>
            <p:ph type="title"/>
          </p:nvPr>
        </p:nvSpPr>
        <p:spPr/>
        <p:txBody>
          <a:bodyPr/>
          <a:lstStyle/>
          <a:p>
            <a:endParaRPr lang="en-US"/>
          </a:p>
        </p:txBody>
      </p:sp>
      <p:pic>
        <p:nvPicPr>
          <p:cNvPr id="40962" name="Picture 2" descr="InternalRotationAgainstResistanceSH">
            <a:extLst>
              <a:ext uri="{FF2B5EF4-FFF2-40B4-BE49-F238E27FC236}">
                <a16:creationId xmlns:a16="http://schemas.microsoft.com/office/drawing/2014/main" id="{D9AF17A1-0A49-45AF-8A49-7289B6AE768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116"/>
          <a:stretch/>
        </p:blipFill>
        <p:spPr bwMode="auto">
          <a:xfrm>
            <a:off x="705826" y="794658"/>
            <a:ext cx="11146203" cy="5698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43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8EA52-A6A1-4E18-9F60-10E3AF76D061}"/>
              </a:ext>
            </a:extLst>
          </p:cNvPr>
          <p:cNvSpPr>
            <a:spLocks noGrp="1"/>
          </p:cNvSpPr>
          <p:nvPr>
            <p:ph type="title"/>
          </p:nvPr>
        </p:nvSpPr>
        <p:spPr>
          <a:xfrm>
            <a:off x="603503" y="770466"/>
            <a:ext cx="9292209" cy="4123267"/>
          </a:xfrm>
        </p:spPr>
        <p:txBody>
          <a:bodyPr vert="horz" lIns="91440" tIns="45720" rIns="91440" bIns="45720" rtlCol="0" anchor="b">
            <a:normAutofit/>
          </a:bodyPr>
          <a:lstStyle/>
          <a:p>
            <a:pPr>
              <a:lnSpc>
                <a:spcPct val="80000"/>
              </a:lnSpc>
            </a:pPr>
            <a:r>
              <a:rPr lang="en-US" sz="9600">
                <a:solidFill>
                  <a:schemeClr val="tx2">
                    <a:lumMod val="75000"/>
                    <a:lumOff val="25000"/>
                  </a:schemeClr>
                </a:solidFill>
              </a:rPr>
              <a:t>Elbow Examination</a:t>
            </a:r>
          </a:p>
        </p:txBody>
      </p:sp>
    </p:spTree>
    <p:extLst>
      <p:ext uri="{BB962C8B-B14F-4D97-AF65-F5344CB8AC3E}">
        <p14:creationId xmlns:p14="http://schemas.microsoft.com/office/powerpoint/2010/main" val="9832718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833FEEA-DD60-438C-90CA-C3F099F2ABAF}"/>
              </a:ext>
            </a:extLst>
          </p:cNvPr>
          <p:cNvSpPr>
            <a:spLocks noGrp="1" noChangeArrowheads="1"/>
          </p:cNvSpPr>
          <p:nvPr>
            <p:ph type="title"/>
          </p:nvPr>
        </p:nvSpPr>
        <p:spPr/>
        <p:txBody>
          <a:bodyPr/>
          <a:lstStyle/>
          <a:p>
            <a:pPr eaLnBrk="1" hangingPunct="1"/>
            <a:r>
              <a:rPr lang="en-US" altLang="en-US"/>
              <a:t>Inspection</a:t>
            </a:r>
          </a:p>
        </p:txBody>
      </p:sp>
      <p:sp>
        <p:nvSpPr>
          <p:cNvPr id="7171" name="Rectangle 3">
            <a:extLst>
              <a:ext uri="{FF2B5EF4-FFF2-40B4-BE49-F238E27FC236}">
                <a16:creationId xmlns:a16="http://schemas.microsoft.com/office/drawing/2014/main" id="{BADA44C3-8E2A-4827-ABEC-854E2E66C4ED}"/>
              </a:ext>
            </a:extLst>
          </p:cNvPr>
          <p:cNvSpPr>
            <a:spLocks noGrp="1" noChangeArrowheads="1"/>
          </p:cNvSpPr>
          <p:nvPr>
            <p:ph idx="1"/>
          </p:nvPr>
        </p:nvSpPr>
        <p:spPr/>
        <p:txBody>
          <a:bodyPr>
            <a:normAutofit/>
          </a:bodyPr>
          <a:lstStyle/>
          <a:p>
            <a:pPr eaLnBrk="1" hangingPunct="1">
              <a:lnSpc>
                <a:spcPct val="90000"/>
              </a:lnSpc>
            </a:pPr>
            <a:r>
              <a:rPr lang="en-US" altLang="en-US" sz="2800" dirty="0"/>
              <a:t>Normal carrying angle in adult</a:t>
            </a:r>
          </a:p>
          <a:p>
            <a:pPr lvl="1" eaLnBrk="1" hangingPunct="1">
              <a:lnSpc>
                <a:spcPct val="90000"/>
              </a:lnSpc>
            </a:pPr>
            <a:r>
              <a:rPr lang="en-US" altLang="en-US" sz="2800" dirty="0"/>
              <a:t>Male = 10-11 degrees valgus</a:t>
            </a:r>
          </a:p>
          <a:p>
            <a:pPr lvl="1" eaLnBrk="1" hangingPunct="1">
              <a:lnSpc>
                <a:spcPct val="90000"/>
              </a:lnSpc>
            </a:pPr>
            <a:r>
              <a:rPr lang="en-US" altLang="en-US" sz="2800" dirty="0"/>
              <a:t>Female = 13 degrees valgus	</a:t>
            </a:r>
          </a:p>
          <a:p>
            <a:pPr eaLnBrk="1" hangingPunct="1">
              <a:lnSpc>
                <a:spcPct val="90000"/>
              </a:lnSpc>
            </a:pPr>
            <a:r>
              <a:rPr lang="en-US" altLang="en-US" sz="2800" dirty="0"/>
              <a:t>Not uncommon for throwers to have &gt; 15 degrees valgus at elbow</a:t>
            </a:r>
          </a:p>
          <a:p>
            <a:pPr eaLnBrk="1" hangingPunct="1">
              <a:lnSpc>
                <a:spcPct val="90000"/>
              </a:lnSpc>
            </a:pPr>
            <a:r>
              <a:rPr lang="en-US" altLang="en-US" sz="2800" dirty="0"/>
              <a:t>Person with large elbow effusion will tend to hold elbow flexed 70-80 degrees as this corresponds to greatest volume of elbow joint capsule</a:t>
            </a:r>
          </a:p>
          <a:p>
            <a:pPr lvl="1" eaLnBrk="1" hangingPunct="1">
              <a:lnSpc>
                <a:spcPct val="90000"/>
              </a:lnSpc>
            </a:pPr>
            <a:endParaRPr lang="en-US" altLang="en-US" dirty="0"/>
          </a:p>
        </p:txBody>
      </p:sp>
    </p:spTree>
    <p:extLst>
      <p:ext uri="{BB962C8B-B14F-4D97-AF65-F5344CB8AC3E}">
        <p14:creationId xmlns:p14="http://schemas.microsoft.com/office/powerpoint/2010/main" val="2729112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a:extLst>
              <a:ext uri="{FF2B5EF4-FFF2-40B4-BE49-F238E27FC236}">
                <a16:creationId xmlns:a16="http://schemas.microsoft.com/office/drawing/2014/main" id="{86631C0A-D55B-408E-8FA5-C27BA24208E2}"/>
              </a:ext>
            </a:extLst>
          </p:cNvPr>
          <p:cNvSpPr>
            <a:spLocks noGrp="1" noChangeArrowheads="1"/>
          </p:cNvSpPr>
          <p:nvPr>
            <p:ph type="title"/>
          </p:nvPr>
        </p:nvSpPr>
        <p:spPr>
          <a:xfrm>
            <a:off x="2209800" y="381000"/>
            <a:ext cx="7772400" cy="1143000"/>
          </a:xfrm>
        </p:spPr>
        <p:txBody>
          <a:bodyPr/>
          <a:lstStyle/>
          <a:p>
            <a:pPr eaLnBrk="1" hangingPunct="1"/>
            <a:r>
              <a:rPr lang="en-US" altLang="en-US"/>
              <a:t>Inspection</a:t>
            </a:r>
          </a:p>
        </p:txBody>
      </p:sp>
      <p:pic>
        <p:nvPicPr>
          <p:cNvPr id="8195" name="Picture 1027" descr="Elbow Ex-01">
            <a:extLst>
              <a:ext uri="{FF2B5EF4-FFF2-40B4-BE49-F238E27FC236}">
                <a16:creationId xmlns:a16="http://schemas.microsoft.com/office/drawing/2014/main" id="{EC06D61F-EA37-48E5-B605-1F929A203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6858000" cy="45720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196" name="Line 1028">
            <a:extLst>
              <a:ext uri="{FF2B5EF4-FFF2-40B4-BE49-F238E27FC236}">
                <a16:creationId xmlns:a16="http://schemas.microsoft.com/office/drawing/2014/main" id="{A8F9D6FC-ED4B-4A9D-AF42-5B18AE5E5B20}"/>
              </a:ext>
            </a:extLst>
          </p:cNvPr>
          <p:cNvSpPr>
            <a:spLocks noChangeShapeType="1"/>
          </p:cNvSpPr>
          <p:nvPr/>
        </p:nvSpPr>
        <p:spPr bwMode="auto">
          <a:xfrm flipH="1">
            <a:off x="4648200" y="2057400"/>
            <a:ext cx="228600" cy="160020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8197" name="Line 1029">
            <a:extLst>
              <a:ext uri="{FF2B5EF4-FFF2-40B4-BE49-F238E27FC236}">
                <a16:creationId xmlns:a16="http://schemas.microsoft.com/office/drawing/2014/main" id="{C8CD8C88-1CBC-4EA5-A152-224B6EC60F51}"/>
              </a:ext>
            </a:extLst>
          </p:cNvPr>
          <p:cNvSpPr>
            <a:spLocks noChangeShapeType="1"/>
          </p:cNvSpPr>
          <p:nvPr/>
        </p:nvSpPr>
        <p:spPr bwMode="auto">
          <a:xfrm flipH="1">
            <a:off x="4038600" y="3657600"/>
            <a:ext cx="609600" cy="144780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8198" name="Text Box 1030">
            <a:extLst>
              <a:ext uri="{FF2B5EF4-FFF2-40B4-BE49-F238E27FC236}">
                <a16:creationId xmlns:a16="http://schemas.microsoft.com/office/drawing/2014/main" id="{33F224B8-0DA3-4E86-B11B-F3A5A67C3024}"/>
              </a:ext>
            </a:extLst>
          </p:cNvPr>
          <p:cNvSpPr txBox="1">
            <a:spLocks noChangeArrowheads="1"/>
          </p:cNvSpPr>
          <p:nvPr/>
        </p:nvSpPr>
        <p:spPr bwMode="auto">
          <a:xfrm>
            <a:off x="2819400" y="3048001"/>
            <a:ext cx="2209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13 degrees Valgus</a:t>
            </a:r>
          </a:p>
        </p:txBody>
      </p:sp>
    </p:spTree>
    <p:extLst>
      <p:ext uri="{BB962C8B-B14F-4D97-AF65-F5344CB8AC3E}">
        <p14:creationId xmlns:p14="http://schemas.microsoft.com/office/powerpoint/2010/main" val="1863178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Elbow Ex-03">
            <a:extLst>
              <a:ext uri="{FF2B5EF4-FFF2-40B4-BE49-F238E27FC236}">
                <a16:creationId xmlns:a16="http://schemas.microsoft.com/office/drawing/2014/main" id="{43DF1FFE-24D6-4ED8-8291-DA1C0C2EEA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3835400"/>
            <a:ext cx="4191000" cy="27940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43" name="Picture 4" descr="Elbow Ex-04">
            <a:extLst>
              <a:ext uri="{FF2B5EF4-FFF2-40B4-BE49-F238E27FC236}">
                <a16:creationId xmlns:a16="http://schemas.microsoft.com/office/drawing/2014/main" id="{01E7E00A-C707-4312-8D3C-1AF1629E45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835400"/>
            <a:ext cx="4191000" cy="27940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44" name="Picture 5" descr="Elbow Ex-06">
            <a:extLst>
              <a:ext uri="{FF2B5EF4-FFF2-40B4-BE49-F238E27FC236}">
                <a16:creationId xmlns:a16="http://schemas.microsoft.com/office/drawing/2014/main" id="{AC0067CA-14AB-4C61-A1E1-C1CAB24D7C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28601"/>
            <a:ext cx="4178300" cy="2790825"/>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45" name="Picture 6" descr="Elbow Ex-02">
            <a:extLst>
              <a:ext uri="{FF2B5EF4-FFF2-40B4-BE49-F238E27FC236}">
                <a16:creationId xmlns:a16="http://schemas.microsoft.com/office/drawing/2014/main" id="{557BAE37-11C9-4015-8CC6-51B2C298C7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28600"/>
            <a:ext cx="4191000" cy="27940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0246" name="Text Box 8">
            <a:extLst>
              <a:ext uri="{FF2B5EF4-FFF2-40B4-BE49-F238E27FC236}">
                <a16:creationId xmlns:a16="http://schemas.microsoft.com/office/drawing/2014/main" id="{8A683E31-9FA2-402E-B287-43DC4E3F5B33}"/>
              </a:ext>
            </a:extLst>
          </p:cNvPr>
          <p:cNvSpPr txBox="1">
            <a:spLocks noChangeArrowheads="1"/>
          </p:cNvSpPr>
          <p:nvPr/>
        </p:nvSpPr>
        <p:spPr bwMode="auto">
          <a:xfrm>
            <a:off x="5410200" y="31242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Inspection</a:t>
            </a:r>
          </a:p>
        </p:txBody>
      </p:sp>
    </p:spTree>
    <p:extLst>
      <p:ext uri="{BB962C8B-B14F-4D97-AF65-F5344CB8AC3E}">
        <p14:creationId xmlns:p14="http://schemas.microsoft.com/office/powerpoint/2010/main" val="8289444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AFED1CB-D546-4203-821C-9EE0D746EFAB}"/>
              </a:ext>
            </a:extLst>
          </p:cNvPr>
          <p:cNvSpPr>
            <a:spLocks noGrp="1" noChangeArrowheads="1"/>
          </p:cNvSpPr>
          <p:nvPr>
            <p:ph type="title"/>
          </p:nvPr>
        </p:nvSpPr>
        <p:spPr/>
        <p:txBody>
          <a:bodyPr/>
          <a:lstStyle/>
          <a:p>
            <a:pPr eaLnBrk="1" hangingPunct="1"/>
            <a:r>
              <a:rPr lang="en-US" altLang="en-US"/>
              <a:t>Inspection</a:t>
            </a:r>
          </a:p>
        </p:txBody>
      </p:sp>
      <p:sp>
        <p:nvSpPr>
          <p:cNvPr id="11267" name="Rectangle 3">
            <a:extLst>
              <a:ext uri="{FF2B5EF4-FFF2-40B4-BE49-F238E27FC236}">
                <a16:creationId xmlns:a16="http://schemas.microsoft.com/office/drawing/2014/main" id="{8C441D01-86EA-4C8E-A161-D693A985B6D6}"/>
              </a:ext>
            </a:extLst>
          </p:cNvPr>
          <p:cNvSpPr>
            <a:spLocks noGrp="1" noChangeArrowheads="1"/>
          </p:cNvSpPr>
          <p:nvPr>
            <p:ph idx="1"/>
          </p:nvPr>
        </p:nvSpPr>
        <p:spPr/>
        <p:txBody>
          <a:bodyPr>
            <a:normAutofit/>
          </a:bodyPr>
          <a:lstStyle/>
          <a:p>
            <a:pPr eaLnBrk="1" hangingPunct="1"/>
            <a:r>
              <a:rPr lang="en-US" altLang="en-US" sz="3200" dirty="0"/>
              <a:t>Olecranon bursa should be </a:t>
            </a:r>
            <a:r>
              <a:rPr lang="en-US" altLang="en-US" sz="3200" dirty="0" err="1"/>
              <a:t>insepected</a:t>
            </a:r>
            <a:endParaRPr lang="en-US" altLang="en-US" sz="3200" dirty="0"/>
          </a:p>
          <a:p>
            <a:pPr lvl="1" eaLnBrk="1" hangingPunct="1"/>
            <a:r>
              <a:rPr lang="en-US" altLang="en-US" sz="3200" dirty="0"/>
              <a:t>If enlarged may represent bursitis</a:t>
            </a:r>
          </a:p>
          <a:p>
            <a:pPr lvl="2" eaLnBrk="1" hangingPunct="1"/>
            <a:r>
              <a:rPr lang="en-US" altLang="en-US" sz="3200" dirty="0"/>
              <a:t>Aseptic vs. septic</a:t>
            </a:r>
          </a:p>
          <a:p>
            <a:pPr eaLnBrk="1" hangingPunct="1"/>
            <a:r>
              <a:rPr lang="en-US" altLang="en-US" sz="3200" dirty="0"/>
              <a:t>Ulnar nerve subluxation may be visible</a:t>
            </a:r>
          </a:p>
        </p:txBody>
      </p:sp>
    </p:spTree>
    <p:extLst>
      <p:ext uri="{BB962C8B-B14F-4D97-AF65-F5344CB8AC3E}">
        <p14:creationId xmlns:p14="http://schemas.microsoft.com/office/powerpoint/2010/main" val="32757816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2EF964C-84E2-4144-B399-112EB6E3E2C7}"/>
              </a:ext>
            </a:extLst>
          </p:cNvPr>
          <p:cNvSpPr>
            <a:spLocks noGrp="1" noChangeArrowheads="1"/>
          </p:cNvSpPr>
          <p:nvPr>
            <p:ph type="title"/>
          </p:nvPr>
        </p:nvSpPr>
        <p:spPr/>
        <p:txBody>
          <a:bodyPr/>
          <a:lstStyle/>
          <a:p>
            <a:pPr eaLnBrk="1" hangingPunct="1"/>
            <a:r>
              <a:rPr lang="en-US" altLang="en-US"/>
              <a:t>Range of Motion</a:t>
            </a:r>
          </a:p>
        </p:txBody>
      </p:sp>
      <p:sp>
        <p:nvSpPr>
          <p:cNvPr id="12291" name="Rectangle 3">
            <a:extLst>
              <a:ext uri="{FF2B5EF4-FFF2-40B4-BE49-F238E27FC236}">
                <a16:creationId xmlns:a16="http://schemas.microsoft.com/office/drawing/2014/main" id="{AD3881B9-E29D-4A02-A814-628C6A915BF1}"/>
              </a:ext>
            </a:extLst>
          </p:cNvPr>
          <p:cNvSpPr>
            <a:spLocks noGrp="1" noChangeArrowheads="1"/>
          </p:cNvSpPr>
          <p:nvPr>
            <p:ph idx="1"/>
          </p:nvPr>
        </p:nvSpPr>
        <p:spPr>
          <a:xfrm>
            <a:off x="2209800" y="1981200"/>
            <a:ext cx="8077200" cy="4114800"/>
          </a:xfrm>
        </p:spPr>
        <p:txBody>
          <a:bodyPr>
            <a:normAutofit/>
          </a:bodyPr>
          <a:lstStyle/>
          <a:p>
            <a:pPr eaLnBrk="1" hangingPunct="1"/>
            <a:r>
              <a:rPr lang="en-US" altLang="en-US" sz="2800" dirty="0"/>
              <a:t>Active followed by passive ROM</a:t>
            </a:r>
          </a:p>
          <a:p>
            <a:pPr eaLnBrk="1" hangingPunct="1"/>
            <a:r>
              <a:rPr lang="en-US" altLang="en-US" sz="2800" dirty="0"/>
              <a:t>Normal ROM in adult</a:t>
            </a:r>
          </a:p>
          <a:p>
            <a:pPr lvl="1" eaLnBrk="1" hangingPunct="1"/>
            <a:r>
              <a:rPr lang="en-US" altLang="en-US" sz="2800" dirty="0"/>
              <a:t>0 – 140 degrees +/- 10 degrees in sagittal plane</a:t>
            </a:r>
          </a:p>
          <a:p>
            <a:pPr lvl="1" eaLnBrk="1" hangingPunct="1"/>
            <a:r>
              <a:rPr lang="en-US" altLang="en-US" sz="2800" dirty="0"/>
              <a:t>80-90 degrees of forearm rotation in each direction</a:t>
            </a:r>
          </a:p>
          <a:p>
            <a:pPr eaLnBrk="1" hangingPunct="1"/>
            <a:r>
              <a:rPr lang="en-US" altLang="en-US" sz="2800" dirty="0"/>
              <a:t>With progressive flexion, elbow moves into increasing valgus</a:t>
            </a:r>
          </a:p>
        </p:txBody>
      </p:sp>
    </p:spTree>
    <p:extLst>
      <p:ext uri="{BB962C8B-B14F-4D97-AF65-F5344CB8AC3E}">
        <p14:creationId xmlns:p14="http://schemas.microsoft.com/office/powerpoint/2010/main" val="37403363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Elbow Ex-08">
            <a:extLst>
              <a:ext uri="{FF2B5EF4-FFF2-40B4-BE49-F238E27FC236}">
                <a16:creationId xmlns:a16="http://schemas.microsoft.com/office/drawing/2014/main" id="{EC7EE94E-E8EE-4BEA-ABE6-22ACEBD4BD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28600"/>
            <a:ext cx="5486400" cy="3657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3315" name="Picture 4" descr="Elbow Ex-07">
            <a:extLst>
              <a:ext uri="{FF2B5EF4-FFF2-40B4-BE49-F238E27FC236}">
                <a16:creationId xmlns:a16="http://schemas.microsoft.com/office/drawing/2014/main" id="{2C389FFE-479C-4638-84CE-932F0BE3D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971800"/>
            <a:ext cx="5486400" cy="3657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316" name="Text Box 5">
            <a:extLst>
              <a:ext uri="{FF2B5EF4-FFF2-40B4-BE49-F238E27FC236}">
                <a16:creationId xmlns:a16="http://schemas.microsoft.com/office/drawing/2014/main" id="{0A355366-1F44-46B6-9C6F-E806674912B7}"/>
              </a:ext>
            </a:extLst>
          </p:cNvPr>
          <p:cNvSpPr txBox="1">
            <a:spLocks noChangeArrowheads="1"/>
          </p:cNvSpPr>
          <p:nvPr/>
        </p:nvSpPr>
        <p:spPr bwMode="auto">
          <a:xfrm>
            <a:off x="7315200" y="4572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Full Extension</a:t>
            </a:r>
          </a:p>
        </p:txBody>
      </p:sp>
      <p:sp>
        <p:nvSpPr>
          <p:cNvPr id="13317" name="Text Box 6">
            <a:extLst>
              <a:ext uri="{FF2B5EF4-FFF2-40B4-BE49-F238E27FC236}">
                <a16:creationId xmlns:a16="http://schemas.microsoft.com/office/drawing/2014/main" id="{1C66E550-A595-4D9A-9505-DEEF48AFDD58}"/>
              </a:ext>
            </a:extLst>
          </p:cNvPr>
          <p:cNvSpPr txBox="1">
            <a:spLocks noChangeArrowheads="1"/>
          </p:cNvSpPr>
          <p:nvPr/>
        </p:nvSpPr>
        <p:spPr bwMode="auto">
          <a:xfrm>
            <a:off x="3276600" y="57150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Full Flexion</a:t>
            </a:r>
          </a:p>
        </p:txBody>
      </p:sp>
    </p:spTree>
    <p:extLst>
      <p:ext uri="{BB962C8B-B14F-4D97-AF65-F5344CB8AC3E}">
        <p14:creationId xmlns:p14="http://schemas.microsoft.com/office/powerpoint/2010/main" val="13543594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B615D730-76E6-41EF-BA5E-6B27C5DD5285}"/>
              </a:ext>
            </a:extLst>
          </p:cNvPr>
          <p:cNvSpPr>
            <a:spLocks noGrp="1" noChangeArrowheads="1"/>
          </p:cNvSpPr>
          <p:nvPr>
            <p:ph type="title"/>
          </p:nvPr>
        </p:nvSpPr>
        <p:spPr/>
        <p:txBody>
          <a:bodyPr/>
          <a:lstStyle/>
          <a:p>
            <a:pPr eaLnBrk="1" hangingPunct="1"/>
            <a:r>
              <a:rPr lang="en-US" altLang="en-US"/>
              <a:t>Palpation</a:t>
            </a:r>
          </a:p>
        </p:txBody>
      </p:sp>
      <p:sp>
        <p:nvSpPr>
          <p:cNvPr id="17411" name="Rectangle 3">
            <a:extLst>
              <a:ext uri="{FF2B5EF4-FFF2-40B4-BE49-F238E27FC236}">
                <a16:creationId xmlns:a16="http://schemas.microsoft.com/office/drawing/2014/main" id="{49E31186-CB31-4526-BD67-1355FF31BA07}"/>
              </a:ext>
            </a:extLst>
          </p:cNvPr>
          <p:cNvSpPr>
            <a:spLocks noGrp="1" noChangeArrowheads="1"/>
          </p:cNvSpPr>
          <p:nvPr>
            <p:ph idx="1"/>
          </p:nvPr>
        </p:nvSpPr>
        <p:spPr>
          <a:xfrm>
            <a:off x="2594810" y="1776664"/>
            <a:ext cx="6324600" cy="4876800"/>
          </a:xfrm>
        </p:spPr>
        <p:txBody>
          <a:bodyPr>
            <a:normAutofit/>
          </a:bodyPr>
          <a:lstStyle/>
          <a:p>
            <a:pPr eaLnBrk="1" hangingPunct="1"/>
            <a:r>
              <a:rPr lang="en-US" altLang="en-US" sz="2400" dirty="0"/>
              <a:t>Bony Palpation</a:t>
            </a:r>
          </a:p>
          <a:p>
            <a:pPr lvl="1" eaLnBrk="1" hangingPunct="1"/>
            <a:r>
              <a:rPr lang="en-US" altLang="en-US" sz="2400" dirty="0"/>
              <a:t>Olecranon</a:t>
            </a:r>
          </a:p>
          <a:p>
            <a:pPr lvl="2" eaLnBrk="1" hangingPunct="1"/>
            <a:r>
              <a:rPr lang="en-US" altLang="en-US" sz="2400" dirty="0"/>
              <a:t>Posteromedial tip (impingement)</a:t>
            </a:r>
          </a:p>
          <a:p>
            <a:pPr lvl="2" eaLnBrk="1" hangingPunct="1"/>
            <a:r>
              <a:rPr lang="en-US" altLang="en-US" sz="2400" dirty="0"/>
              <a:t>Proximal shaft (stress fractures)</a:t>
            </a:r>
          </a:p>
          <a:p>
            <a:pPr lvl="1" eaLnBrk="1" hangingPunct="1"/>
            <a:r>
              <a:rPr lang="en-US" altLang="en-US" sz="2400" dirty="0"/>
              <a:t>Epicondyles</a:t>
            </a:r>
          </a:p>
          <a:p>
            <a:pPr lvl="2" eaLnBrk="1" hangingPunct="1"/>
            <a:r>
              <a:rPr lang="en-US" altLang="en-US" sz="2400" dirty="0"/>
              <a:t>Fractures</a:t>
            </a:r>
          </a:p>
          <a:p>
            <a:pPr lvl="2" eaLnBrk="1" hangingPunct="1"/>
            <a:r>
              <a:rPr lang="en-US" altLang="en-US" sz="2400" dirty="0"/>
              <a:t>Epicondylitis</a:t>
            </a:r>
          </a:p>
          <a:p>
            <a:pPr lvl="1" eaLnBrk="1" hangingPunct="1"/>
            <a:r>
              <a:rPr lang="en-US" altLang="en-US" sz="2400" dirty="0"/>
              <a:t>Radial Head</a:t>
            </a:r>
          </a:p>
          <a:p>
            <a:pPr lvl="2" eaLnBrk="1" hangingPunct="1"/>
            <a:r>
              <a:rPr lang="en-US" altLang="en-US" sz="2400" dirty="0"/>
              <a:t>Fractures</a:t>
            </a:r>
          </a:p>
          <a:p>
            <a:pPr lvl="2" eaLnBrk="1" hangingPunct="1"/>
            <a:r>
              <a:rPr lang="en-US" altLang="en-US" sz="2400" dirty="0"/>
              <a:t>Dislocations</a:t>
            </a:r>
          </a:p>
          <a:p>
            <a:pPr lvl="1" eaLnBrk="1" hangingPunct="1"/>
            <a:endParaRPr lang="en-US" altLang="en-US" dirty="0"/>
          </a:p>
        </p:txBody>
      </p:sp>
    </p:spTree>
    <p:extLst>
      <p:ext uri="{BB962C8B-B14F-4D97-AF65-F5344CB8AC3E}">
        <p14:creationId xmlns:p14="http://schemas.microsoft.com/office/powerpoint/2010/main" val="16037346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7">
            <a:extLst>
              <a:ext uri="{FF2B5EF4-FFF2-40B4-BE49-F238E27FC236}">
                <a16:creationId xmlns:a16="http://schemas.microsoft.com/office/drawing/2014/main" id="{DA949642-C6BE-42C6-AD5E-80EE34843F44}"/>
              </a:ext>
            </a:extLst>
          </p:cNvPr>
          <p:cNvSpPr txBox="1">
            <a:spLocks noChangeArrowheads="1"/>
          </p:cNvSpPr>
          <p:nvPr/>
        </p:nvSpPr>
        <p:spPr bwMode="auto">
          <a:xfrm>
            <a:off x="6096000" y="6096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00"/>
                </a:solidFill>
              </a:rPr>
              <a:t>Palpation of medial side</a:t>
            </a:r>
          </a:p>
        </p:txBody>
      </p:sp>
      <p:sp>
        <p:nvSpPr>
          <p:cNvPr id="18435" name="Text Box 8">
            <a:extLst>
              <a:ext uri="{FF2B5EF4-FFF2-40B4-BE49-F238E27FC236}">
                <a16:creationId xmlns:a16="http://schemas.microsoft.com/office/drawing/2014/main" id="{AE1A39BC-A0B7-4257-8E47-781F9D351421}"/>
              </a:ext>
            </a:extLst>
          </p:cNvPr>
          <p:cNvSpPr txBox="1">
            <a:spLocks noChangeArrowheads="1"/>
          </p:cNvSpPr>
          <p:nvPr/>
        </p:nvSpPr>
        <p:spPr bwMode="auto">
          <a:xfrm>
            <a:off x="3733800" y="5943600"/>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00"/>
                </a:solidFill>
              </a:rPr>
              <a:t>Palpation Posteriorly</a:t>
            </a:r>
          </a:p>
        </p:txBody>
      </p:sp>
      <p:pic>
        <p:nvPicPr>
          <p:cNvPr id="18436" name="Picture 9" descr="Elbow Ex-10">
            <a:extLst>
              <a:ext uri="{FF2B5EF4-FFF2-40B4-BE49-F238E27FC236}">
                <a16:creationId xmlns:a16="http://schemas.microsoft.com/office/drawing/2014/main" id="{95FD5D6A-6727-42F5-8B73-B833C6018A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444" r="15277" b="6250"/>
          <a:stretch>
            <a:fillRect/>
          </a:stretch>
        </p:blipFill>
        <p:spPr bwMode="auto">
          <a:xfrm>
            <a:off x="1905000" y="381000"/>
            <a:ext cx="3581400" cy="34290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37" name="Picture 10" descr="Elbow Ex-11">
            <a:extLst>
              <a:ext uri="{FF2B5EF4-FFF2-40B4-BE49-F238E27FC236}">
                <a16:creationId xmlns:a16="http://schemas.microsoft.com/office/drawing/2014/main" id="{21AD1C62-94AB-4236-B2C8-2BE43B565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655" r="11031"/>
          <a:stretch>
            <a:fillRect/>
          </a:stretch>
        </p:blipFill>
        <p:spPr bwMode="auto">
          <a:xfrm>
            <a:off x="6629400" y="2971801"/>
            <a:ext cx="3733800" cy="354171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8765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97BA366-F41D-44E7-B217-4AEE71244DB7}"/>
              </a:ext>
            </a:extLst>
          </p:cNvPr>
          <p:cNvSpPr>
            <a:spLocks noGrp="1" noChangeArrowheads="1"/>
          </p:cNvSpPr>
          <p:nvPr>
            <p:ph type="title"/>
          </p:nvPr>
        </p:nvSpPr>
        <p:spPr/>
        <p:txBody>
          <a:bodyPr/>
          <a:lstStyle/>
          <a:p>
            <a:pPr eaLnBrk="1" hangingPunct="1"/>
            <a:r>
              <a:rPr lang="en-US" altLang="en-US"/>
              <a:t>Epicondylitis</a:t>
            </a:r>
          </a:p>
        </p:txBody>
      </p:sp>
      <p:sp>
        <p:nvSpPr>
          <p:cNvPr id="21507" name="Rectangle 3">
            <a:extLst>
              <a:ext uri="{FF2B5EF4-FFF2-40B4-BE49-F238E27FC236}">
                <a16:creationId xmlns:a16="http://schemas.microsoft.com/office/drawing/2014/main" id="{B6D89D37-FAB0-473A-AA3D-5C03FF6E8FFB}"/>
              </a:ext>
            </a:extLst>
          </p:cNvPr>
          <p:cNvSpPr>
            <a:spLocks noGrp="1" noChangeArrowheads="1"/>
          </p:cNvSpPr>
          <p:nvPr>
            <p:ph idx="1"/>
          </p:nvPr>
        </p:nvSpPr>
        <p:spPr/>
        <p:txBody>
          <a:bodyPr>
            <a:normAutofit/>
          </a:bodyPr>
          <a:lstStyle/>
          <a:p>
            <a:pPr eaLnBrk="1" hangingPunct="1">
              <a:lnSpc>
                <a:spcPct val="90000"/>
              </a:lnSpc>
            </a:pPr>
            <a:r>
              <a:rPr lang="en-US" altLang="en-US" sz="2400" dirty="0"/>
              <a:t>Medial Epicondylitis (</a:t>
            </a:r>
            <a:r>
              <a:rPr lang="en-US" altLang="en-US" sz="2400" dirty="0">
                <a:solidFill>
                  <a:srgbClr val="00FFFF"/>
                </a:solidFill>
              </a:rPr>
              <a:t>Golfer’s Elbow</a:t>
            </a:r>
            <a:r>
              <a:rPr lang="en-US" altLang="en-US" sz="2400" dirty="0"/>
              <a:t>)</a:t>
            </a:r>
          </a:p>
          <a:p>
            <a:pPr lvl="1" eaLnBrk="1" hangingPunct="1">
              <a:lnSpc>
                <a:spcPct val="90000"/>
              </a:lnSpc>
            </a:pPr>
            <a:r>
              <a:rPr lang="en-US" altLang="en-US" sz="2400" dirty="0"/>
              <a:t>Palpate medial </a:t>
            </a:r>
            <a:r>
              <a:rPr lang="en-US" altLang="en-US" sz="2400" dirty="0" err="1"/>
              <a:t>muslce</a:t>
            </a:r>
            <a:r>
              <a:rPr lang="en-US" altLang="en-US" sz="2400" dirty="0"/>
              <a:t> mass/epicondyle while resisting active pronation</a:t>
            </a:r>
          </a:p>
          <a:p>
            <a:pPr lvl="1" eaLnBrk="1" hangingPunct="1">
              <a:lnSpc>
                <a:spcPct val="90000"/>
              </a:lnSpc>
            </a:pPr>
            <a:r>
              <a:rPr lang="en-US" altLang="en-US" sz="2400" dirty="0"/>
              <a:t>Pain either within muscle belly or directly over epicondyle</a:t>
            </a:r>
          </a:p>
          <a:p>
            <a:pPr eaLnBrk="1" hangingPunct="1">
              <a:lnSpc>
                <a:spcPct val="90000"/>
              </a:lnSpc>
            </a:pPr>
            <a:r>
              <a:rPr lang="en-US" altLang="en-US" sz="2400" dirty="0"/>
              <a:t>Lateral Epicondylitis (</a:t>
            </a:r>
            <a:r>
              <a:rPr lang="en-US" altLang="en-US" sz="2400" dirty="0">
                <a:solidFill>
                  <a:srgbClr val="00FFFF"/>
                </a:solidFill>
              </a:rPr>
              <a:t>Tennis Elbow</a:t>
            </a:r>
            <a:r>
              <a:rPr lang="en-US" altLang="en-US" sz="2400" dirty="0"/>
              <a:t>)</a:t>
            </a:r>
          </a:p>
          <a:p>
            <a:pPr lvl="1" eaLnBrk="1" hangingPunct="1">
              <a:lnSpc>
                <a:spcPct val="90000"/>
              </a:lnSpc>
            </a:pPr>
            <a:r>
              <a:rPr lang="en-US" altLang="en-US" sz="2400" dirty="0"/>
              <a:t>Palpate mobile wad while resisting active supination (</a:t>
            </a:r>
            <a:r>
              <a:rPr lang="en-US" altLang="en-US" sz="2400" dirty="0">
                <a:solidFill>
                  <a:srgbClr val="00FF00"/>
                </a:solidFill>
              </a:rPr>
              <a:t>ECRB most common offender</a:t>
            </a:r>
            <a:r>
              <a:rPr lang="en-US" altLang="en-US" sz="2400" dirty="0"/>
              <a:t>)</a:t>
            </a:r>
          </a:p>
          <a:p>
            <a:pPr lvl="1" eaLnBrk="1" hangingPunct="1">
              <a:lnSpc>
                <a:spcPct val="90000"/>
              </a:lnSpc>
            </a:pPr>
            <a:r>
              <a:rPr lang="en-US" altLang="en-US" sz="2400" dirty="0"/>
              <a:t>Pain within muscle belly or over epicondyle</a:t>
            </a:r>
          </a:p>
        </p:txBody>
      </p:sp>
    </p:spTree>
    <p:extLst>
      <p:ext uri="{BB962C8B-B14F-4D97-AF65-F5344CB8AC3E}">
        <p14:creationId xmlns:p14="http://schemas.microsoft.com/office/powerpoint/2010/main" val="35773283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8C6998A-886D-4590-8301-7BE5A4440833}"/>
              </a:ext>
            </a:extLst>
          </p:cNvPr>
          <p:cNvSpPr>
            <a:spLocks noGrp="1" noChangeArrowheads="1"/>
          </p:cNvSpPr>
          <p:nvPr>
            <p:ph type="title"/>
          </p:nvPr>
        </p:nvSpPr>
        <p:spPr/>
        <p:txBody>
          <a:bodyPr/>
          <a:lstStyle/>
          <a:p>
            <a:pPr eaLnBrk="1" hangingPunct="1"/>
            <a:r>
              <a:rPr lang="en-US" altLang="en-US"/>
              <a:t>Ulnar Nerve Instability</a:t>
            </a:r>
          </a:p>
        </p:txBody>
      </p:sp>
      <p:sp>
        <p:nvSpPr>
          <p:cNvPr id="24579" name="Rectangle 3">
            <a:extLst>
              <a:ext uri="{FF2B5EF4-FFF2-40B4-BE49-F238E27FC236}">
                <a16:creationId xmlns:a16="http://schemas.microsoft.com/office/drawing/2014/main" id="{A71E83A2-8CA7-4110-833D-E6090547514F}"/>
              </a:ext>
            </a:extLst>
          </p:cNvPr>
          <p:cNvSpPr>
            <a:spLocks noGrp="1" noChangeArrowheads="1"/>
          </p:cNvSpPr>
          <p:nvPr>
            <p:ph idx="1"/>
          </p:nvPr>
        </p:nvSpPr>
        <p:spPr/>
        <p:txBody>
          <a:bodyPr>
            <a:normAutofit/>
          </a:bodyPr>
          <a:lstStyle/>
          <a:p>
            <a:pPr eaLnBrk="1" hangingPunct="1">
              <a:lnSpc>
                <a:spcPct val="90000"/>
              </a:lnSpc>
            </a:pPr>
            <a:r>
              <a:rPr lang="en-US" altLang="en-US" dirty="0"/>
              <a:t>U</a:t>
            </a:r>
            <a:r>
              <a:rPr lang="en-US" altLang="en-US" sz="2400" dirty="0"/>
              <a:t>lnar nerve held in cubital tunnel by overlying and investing fascia</a:t>
            </a:r>
          </a:p>
          <a:p>
            <a:pPr eaLnBrk="1" hangingPunct="1">
              <a:lnSpc>
                <a:spcPct val="90000"/>
              </a:lnSpc>
            </a:pPr>
            <a:r>
              <a:rPr lang="en-US" altLang="en-US" sz="2400" dirty="0"/>
              <a:t>Rupture or stretch of this tissue may lead to subluxation of nerve</a:t>
            </a:r>
          </a:p>
          <a:p>
            <a:pPr lvl="1" eaLnBrk="1" hangingPunct="1">
              <a:lnSpc>
                <a:spcPct val="90000"/>
              </a:lnSpc>
            </a:pPr>
            <a:r>
              <a:rPr lang="en-US" altLang="en-US" sz="2400" dirty="0" err="1"/>
              <a:t>Paresthesias</a:t>
            </a:r>
            <a:endParaRPr lang="en-US" altLang="en-US" sz="2400" dirty="0"/>
          </a:p>
          <a:p>
            <a:pPr lvl="1" eaLnBrk="1" hangingPunct="1">
              <a:lnSpc>
                <a:spcPct val="90000"/>
              </a:lnSpc>
            </a:pPr>
            <a:r>
              <a:rPr lang="en-US" altLang="en-US" sz="2400" dirty="0"/>
              <a:t>Pain with subluxation</a:t>
            </a:r>
          </a:p>
          <a:p>
            <a:pPr lvl="1" eaLnBrk="1" hangingPunct="1">
              <a:lnSpc>
                <a:spcPct val="90000"/>
              </a:lnSpc>
            </a:pPr>
            <a:r>
              <a:rPr lang="en-US" altLang="en-US" sz="2400" dirty="0"/>
              <a:t>May have pain with palpation</a:t>
            </a:r>
          </a:p>
          <a:p>
            <a:pPr eaLnBrk="1" hangingPunct="1">
              <a:lnSpc>
                <a:spcPct val="90000"/>
              </a:lnSpc>
            </a:pPr>
            <a:r>
              <a:rPr lang="en-US" altLang="en-US" sz="2400" dirty="0"/>
              <a:t>Ulnar nerve </a:t>
            </a:r>
            <a:r>
              <a:rPr lang="en-US" altLang="en-US" sz="2400" dirty="0" err="1"/>
              <a:t>subluxes</a:t>
            </a:r>
            <a:r>
              <a:rPr lang="en-US" altLang="en-US" sz="2400" dirty="0"/>
              <a:t> anteriorly with increasing flexion of elbow</a:t>
            </a:r>
          </a:p>
          <a:p>
            <a:pPr eaLnBrk="1" hangingPunct="1">
              <a:lnSpc>
                <a:spcPct val="90000"/>
              </a:lnSpc>
            </a:pPr>
            <a:r>
              <a:rPr lang="en-US" altLang="en-US" sz="2400" dirty="0"/>
              <a:t>Nerve “snaps” back with rapid active extension</a:t>
            </a:r>
          </a:p>
          <a:p>
            <a:pPr lvl="1" eaLnBrk="1" hangingPunct="1">
              <a:lnSpc>
                <a:spcPct val="90000"/>
              </a:lnSpc>
            </a:pPr>
            <a:endParaRPr lang="en-US" altLang="en-US" dirty="0"/>
          </a:p>
        </p:txBody>
      </p:sp>
    </p:spTree>
    <p:extLst>
      <p:ext uri="{BB962C8B-B14F-4D97-AF65-F5344CB8AC3E}">
        <p14:creationId xmlns:p14="http://schemas.microsoft.com/office/powerpoint/2010/main" val="1618678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CAEC997-0577-45FE-96E1-6693AAD8375A}"/>
              </a:ext>
            </a:extLst>
          </p:cNvPr>
          <p:cNvSpPr>
            <a:spLocks noGrp="1" noChangeArrowheads="1"/>
          </p:cNvSpPr>
          <p:nvPr>
            <p:ph type="title"/>
          </p:nvPr>
        </p:nvSpPr>
        <p:spPr/>
        <p:txBody>
          <a:bodyPr/>
          <a:lstStyle/>
          <a:p>
            <a:pPr eaLnBrk="1" hangingPunct="1"/>
            <a:r>
              <a:rPr lang="en-US" altLang="en-US"/>
              <a:t>Testing the UCL</a:t>
            </a:r>
          </a:p>
        </p:txBody>
      </p:sp>
      <p:sp>
        <p:nvSpPr>
          <p:cNvPr id="33795" name="Rectangle 3">
            <a:extLst>
              <a:ext uri="{FF2B5EF4-FFF2-40B4-BE49-F238E27FC236}">
                <a16:creationId xmlns:a16="http://schemas.microsoft.com/office/drawing/2014/main" id="{253FF746-3171-479E-88AA-9128558B7193}"/>
              </a:ext>
            </a:extLst>
          </p:cNvPr>
          <p:cNvSpPr>
            <a:spLocks noGrp="1" noChangeArrowheads="1"/>
          </p:cNvSpPr>
          <p:nvPr>
            <p:ph idx="1"/>
          </p:nvPr>
        </p:nvSpPr>
        <p:spPr/>
        <p:txBody>
          <a:bodyPr>
            <a:normAutofit/>
          </a:bodyPr>
          <a:lstStyle/>
          <a:p>
            <a:pPr eaLnBrk="1" hangingPunct="1"/>
            <a:r>
              <a:rPr lang="en-US" altLang="en-US" sz="2800" dirty="0"/>
              <a:t>With patient supine or prone, abduct and maximally externally rotate shoulder </a:t>
            </a:r>
          </a:p>
          <a:p>
            <a:pPr eaLnBrk="1" hangingPunct="1"/>
            <a:r>
              <a:rPr lang="en-US" altLang="en-US" sz="2800" dirty="0"/>
              <a:t>Elbow flexed 25 degrees</a:t>
            </a:r>
          </a:p>
          <a:p>
            <a:pPr eaLnBrk="1" hangingPunct="1"/>
            <a:r>
              <a:rPr lang="en-US" altLang="en-US" sz="2800" dirty="0"/>
              <a:t>Apply valgus stress</a:t>
            </a:r>
          </a:p>
          <a:p>
            <a:pPr lvl="1" eaLnBrk="1" hangingPunct="1"/>
            <a:r>
              <a:rPr lang="en-US" altLang="en-US" sz="2800" dirty="0"/>
              <a:t>Assess for end-feel and amount of opening</a:t>
            </a:r>
          </a:p>
          <a:p>
            <a:pPr lvl="1" eaLnBrk="1" hangingPunct="1"/>
            <a:r>
              <a:rPr lang="en-US" altLang="en-US" sz="2800" dirty="0"/>
              <a:t>Should not induce any pain in normal elbow</a:t>
            </a:r>
          </a:p>
        </p:txBody>
      </p:sp>
    </p:spTree>
    <p:extLst>
      <p:ext uri="{BB962C8B-B14F-4D97-AF65-F5344CB8AC3E}">
        <p14:creationId xmlns:p14="http://schemas.microsoft.com/office/powerpoint/2010/main" val="30640415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C89FFCC1-D754-4EFB-A85D-9E67AF9D11F4}"/>
              </a:ext>
            </a:extLst>
          </p:cNvPr>
          <p:cNvSpPr>
            <a:spLocks noGrp="1" noChangeArrowheads="1"/>
          </p:cNvSpPr>
          <p:nvPr>
            <p:ph type="title"/>
          </p:nvPr>
        </p:nvSpPr>
        <p:spPr>
          <a:xfrm>
            <a:off x="2209800" y="381000"/>
            <a:ext cx="7772400" cy="1143000"/>
          </a:xfrm>
        </p:spPr>
        <p:txBody>
          <a:bodyPr/>
          <a:lstStyle/>
          <a:p>
            <a:pPr eaLnBrk="1" hangingPunct="1"/>
            <a:r>
              <a:rPr lang="en-US" altLang="en-US"/>
              <a:t>UCL Stress Test - Seated</a:t>
            </a:r>
          </a:p>
        </p:txBody>
      </p:sp>
      <p:pic>
        <p:nvPicPr>
          <p:cNvPr id="34819" name="Picture 3" descr="Elbow -01">
            <a:extLst>
              <a:ext uri="{FF2B5EF4-FFF2-40B4-BE49-F238E27FC236}">
                <a16:creationId xmlns:a16="http://schemas.microsoft.com/office/drawing/2014/main" id="{E04AE535-02F5-4C42-BB45-491FF6A24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5240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Elbow -02">
            <a:extLst>
              <a:ext uri="{FF2B5EF4-FFF2-40B4-BE49-F238E27FC236}">
                <a16:creationId xmlns:a16="http://schemas.microsoft.com/office/drawing/2014/main" id="{0F8C647A-9C33-499A-AD11-06AA5EF8F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5240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Elbow -03">
            <a:extLst>
              <a:ext uri="{FF2B5EF4-FFF2-40B4-BE49-F238E27FC236}">
                <a16:creationId xmlns:a16="http://schemas.microsoft.com/office/drawing/2014/main" id="{64CD491E-C935-4808-9218-1D48A3D0F3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1910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878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descr="Elbow Ex-14">
            <a:extLst>
              <a:ext uri="{FF2B5EF4-FFF2-40B4-BE49-F238E27FC236}">
                <a16:creationId xmlns:a16="http://schemas.microsoft.com/office/drawing/2014/main" id="{1F3C203C-4250-4821-8A2C-77F0C07937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111"/>
          <a:stretch>
            <a:fillRect/>
          </a:stretch>
        </p:blipFill>
        <p:spPr bwMode="auto">
          <a:xfrm>
            <a:off x="1828800" y="2895600"/>
            <a:ext cx="3505200" cy="3657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3011" name="Picture 4" descr="Elbow Ex-15">
            <a:extLst>
              <a:ext uri="{FF2B5EF4-FFF2-40B4-BE49-F238E27FC236}">
                <a16:creationId xmlns:a16="http://schemas.microsoft.com/office/drawing/2014/main" id="{24585B72-A961-4A3D-B266-348C1228AA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135"/>
          <a:stretch>
            <a:fillRect/>
          </a:stretch>
        </p:blipFill>
        <p:spPr bwMode="auto">
          <a:xfrm>
            <a:off x="6629400" y="2895600"/>
            <a:ext cx="3709988" cy="3602038"/>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3012" name="Rectangle 6">
            <a:extLst>
              <a:ext uri="{FF2B5EF4-FFF2-40B4-BE49-F238E27FC236}">
                <a16:creationId xmlns:a16="http://schemas.microsoft.com/office/drawing/2014/main" id="{7551F290-227C-4120-9619-A441D7D87EDC}"/>
              </a:ext>
            </a:extLst>
          </p:cNvPr>
          <p:cNvSpPr>
            <a:spLocks noGrp="1" noChangeArrowheads="1"/>
          </p:cNvSpPr>
          <p:nvPr>
            <p:ph type="title"/>
          </p:nvPr>
        </p:nvSpPr>
        <p:spPr/>
        <p:txBody>
          <a:bodyPr/>
          <a:lstStyle/>
          <a:p>
            <a:pPr eaLnBrk="1" hangingPunct="1"/>
            <a:r>
              <a:rPr lang="en-US" altLang="en-US"/>
              <a:t>Testing Flexion Strength</a:t>
            </a:r>
          </a:p>
        </p:txBody>
      </p:sp>
      <p:sp>
        <p:nvSpPr>
          <p:cNvPr id="43013" name="Text Box 7">
            <a:extLst>
              <a:ext uri="{FF2B5EF4-FFF2-40B4-BE49-F238E27FC236}">
                <a16:creationId xmlns:a16="http://schemas.microsoft.com/office/drawing/2014/main" id="{722B3449-715C-42F3-9539-68368BE45EEF}"/>
              </a:ext>
            </a:extLst>
          </p:cNvPr>
          <p:cNvSpPr txBox="1">
            <a:spLocks noChangeArrowheads="1"/>
          </p:cNvSpPr>
          <p:nvPr/>
        </p:nvSpPr>
        <p:spPr bwMode="auto">
          <a:xfrm>
            <a:off x="2438400" y="2286000"/>
            <a:ext cx="259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Brachioradialis</a:t>
            </a:r>
          </a:p>
        </p:txBody>
      </p:sp>
      <p:sp>
        <p:nvSpPr>
          <p:cNvPr id="43014" name="Text Box 8">
            <a:extLst>
              <a:ext uri="{FF2B5EF4-FFF2-40B4-BE49-F238E27FC236}">
                <a16:creationId xmlns:a16="http://schemas.microsoft.com/office/drawing/2014/main" id="{69F543F8-FB93-4DB1-8B4F-E1E3F13FB374}"/>
              </a:ext>
            </a:extLst>
          </p:cNvPr>
          <p:cNvSpPr txBox="1">
            <a:spLocks noChangeArrowheads="1"/>
          </p:cNvSpPr>
          <p:nvPr/>
        </p:nvSpPr>
        <p:spPr bwMode="auto">
          <a:xfrm>
            <a:off x="7924800" y="22860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Biceps</a:t>
            </a:r>
          </a:p>
        </p:txBody>
      </p:sp>
    </p:spTree>
    <p:extLst>
      <p:ext uri="{BB962C8B-B14F-4D97-AF65-F5344CB8AC3E}">
        <p14:creationId xmlns:p14="http://schemas.microsoft.com/office/powerpoint/2010/main" val="33536008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D2B25E5B-7070-4555-B54E-E360935C3A41}"/>
              </a:ext>
            </a:extLst>
          </p:cNvPr>
          <p:cNvSpPr>
            <a:spLocks noGrp="1" noChangeArrowheads="1"/>
          </p:cNvSpPr>
          <p:nvPr>
            <p:ph type="title"/>
          </p:nvPr>
        </p:nvSpPr>
        <p:spPr/>
        <p:txBody>
          <a:bodyPr/>
          <a:lstStyle/>
          <a:p>
            <a:pPr eaLnBrk="1" hangingPunct="1"/>
            <a:r>
              <a:rPr lang="en-US" altLang="en-US"/>
              <a:t>Lateral Ligamentous Exam</a:t>
            </a:r>
          </a:p>
        </p:txBody>
      </p:sp>
      <p:sp>
        <p:nvSpPr>
          <p:cNvPr id="44035" name="Rectangle 3">
            <a:extLst>
              <a:ext uri="{FF2B5EF4-FFF2-40B4-BE49-F238E27FC236}">
                <a16:creationId xmlns:a16="http://schemas.microsoft.com/office/drawing/2014/main" id="{E9269220-940E-4A2E-9451-B788E97CB7BB}"/>
              </a:ext>
            </a:extLst>
          </p:cNvPr>
          <p:cNvSpPr>
            <a:spLocks noGrp="1" noChangeArrowheads="1"/>
          </p:cNvSpPr>
          <p:nvPr>
            <p:ph idx="1"/>
          </p:nvPr>
        </p:nvSpPr>
        <p:spPr/>
        <p:txBody>
          <a:bodyPr/>
          <a:lstStyle/>
          <a:p>
            <a:pPr eaLnBrk="1" hangingPunct="1"/>
            <a:r>
              <a:rPr lang="en-US" altLang="en-US" dirty="0"/>
              <a:t>Radial Collateral Ligament make up lateral ligament complex</a:t>
            </a:r>
          </a:p>
          <a:p>
            <a:pPr eaLnBrk="1" hangingPunct="1"/>
            <a:r>
              <a:rPr lang="en-US" altLang="en-US" dirty="0"/>
              <a:t>Apply varus stress with elbow flexed 15-20 degrees</a:t>
            </a:r>
          </a:p>
          <a:p>
            <a:pPr lvl="1" eaLnBrk="1" hangingPunct="1"/>
            <a:r>
              <a:rPr lang="en-US" altLang="en-US" dirty="0"/>
              <a:t>Arm is internally rotated to prevent shoulder rotation</a:t>
            </a:r>
          </a:p>
          <a:p>
            <a:pPr lvl="1" eaLnBrk="1" hangingPunct="1"/>
            <a:r>
              <a:rPr lang="en-US" altLang="en-US" dirty="0"/>
              <a:t>Assess any pain or increased varus laxity</a:t>
            </a:r>
          </a:p>
        </p:txBody>
      </p:sp>
    </p:spTree>
    <p:extLst>
      <p:ext uri="{BB962C8B-B14F-4D97-AF65-F5344CB8AC3E}">
        <p14:creationId xmlns:p14="http://schemas.microsoft.com/office/powerpoint/2010/main" val="20923716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Elbow-18">
            <a:extLst>
              <a:ext uri="{FF2B5EF4-FFF2-40B4-BE49-F238E27FC236}">
                <a16:creationId xmlns:a16="http://schemas.microsoft.com/office/drawing/2014/main" id="{6CB44E9E-DA99-4EF5-9837-384F65997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4005264"/>
            <a:ext cx="2971800" cy="2471737"/>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5299" name="Picture 3" descr="Elbow-19">
            <a:extLst>
              <a:ext uri="{FF2B5EF4-FFF2-40B4-BE49-F238E27FC236}">
                <a16:creationId xmlns:a16="http://schemas.microsoft.com/office/drawing/2014/main" id="{50494D34-F740-421C-B26C-A03CB038E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979864"/>
            <a:ext cx="2971800" cy="2497137"/>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4" descr="Elbow-17">
            <a:extLst>
              <a:ext uri="{FF2B5EF4-FFF2-40B4-BE49-F238E27FC236}">
                <a16:creationId xmlns:a16="http://schemas.microsoft.com/office/drawing/2014/main" id="{14DD4E4A-0700-47A4-BB25-D684480A8E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8501" b="17773"/>
          <a:stretch>
            <a:fillRect/>
          </a:stretch>
        </p:blipFill>
        <p:spPr bwMode="auto">
          <a:xfrm>
            <a:off x="3352800" y="1524000"/>
            <a:ext cx="5562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Rectangle 5">
            <a:extLst>
              <a:ext uri="{FF2B5EF4-FFF2-40B4-BE49-F238E27FC236}">
                <a16:creationId xmlns:a16="http://schemas.microsoft.com/office/drawing/2014/main" id="{1A68CC46-3E4B-46E5-9C5A-C46FF04A6EEF}"/>
              </a:ext>
            </a:extLst>
          </p:cNvPr>
          <p:cNvSpPr>
            <a:spLocks noGrp="1" noChangeArrowheads="1"/>
          </p:cNvSpPr>
          <p:nvPr>
            <p:ph type="title"/>
          </p:nvPr>
        </p:nvSpPr>
        <p:spPr>
          <a:xfrm>
            <a:off x="2209800" y="228600"/>
            <a:ext cx="7772400" cy="1143000"/>
          </a:xfrm>
        </p:spPr>
        <p:txBody>
          <a:bodyPr>
            <a:normAutofit fontScale="90000"/>
          </a:bodyPr>
          <a:lstStyle/>
          <a:p>
            <a:pPr eaLnBrk="1" hangingPunct="1"/>
            <a:r>
              <a:rPr lang="en-US" altLang="en-US"/>
              <a:t>Arthroscopic Stress View for</a:t>
            </a:r>
            <a:br>
              <a:rPr lang="en-US" altLang="en-US"/>
            </a:br>
            <a:r>
              <a:rPr lang="en-US" altLang="en-US"/>
              <a:t>UCL Laxity</a:t>
            </a:r>
          </a:p>
        </p:txBody>
      </p:sp>
    </p:spTree>
    <p:extLst>
      <p:ext uri="{BB962C8B-B14F-4D97-AF65-F5344CB8AC3E}">
        <p14:creationId xmlns:p14="http://schemas.microsoft.com/office/powerpoint/2010/main" val="4840271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8C11-8774-44CE-A40E-8D70DDFACE8A}"/>
              </a:ext>
            </a:extLst>
          </p:cNvPr>
          <p:cNvSpPr>
            <a:spLocks noGrp="1"/>
          </p:cNvSpPr>
          <p:nvPr>
            <p:ph type="title"/>
          </p:nvPr>
        </p:nvSpPr>
        <p:spPr>
          <a:xfrm>
            <a:off x="1067217" y="2365739"/>
            <a:ext cx="9404723" cy="1400530"/>
          </a:xfrm>
        </p:spPr>
        <p:txBody>
          <a:bodyPr>
            <a:normAutofit/>
          </a:bodyPr>
          <a:lstStyle/>
          <a:p>
            <a:r>
              <a:rPr lang="en-US" sz="5400" dirty="0"/>
              <a:t>Examination of Foot and Ankle</a:t>
            </a:r>
          </a:p>
        </p:txBody>
      </p:sp>
    </p:spTree>
    <p:extLst>
      <p:ext uri="{BB962C8B-B14F-4D97-AF65-F5344CB8AC3E}">
        <p14:creationId xmlns:p14="http://schemas.microsoft.com/office/powerpoint/2010/main" val="7270929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026">
            <a:extLst>
              <a:ext uri="{FF2B5EF4-FFF2-40B4-BE49-F238E27FC236}">
                <a16:creationId xmlns:a16="http://schemas.microsoft.com/office/drawing/2014/main" id="{2754D52B-CF41-40ED-A14D-02D0C37825A3}"/>
              </a:ext>
            </a:extLst>
          </p:cNvPr>
          <p:cNvSpPr txBox="1">
            <a:spLocks noChangeArrowheads="1"/>
          </p:cNvSpPr>
          <p:nvPr/>
        </p:nvSpPr>
        <p:spPr bwMode="auto">
          <a:xfrm>
            <a:off x="2057400" y="858253"/>
            <a:ext cx="80772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US" altLang="en-US" sz="4400" b="0" i="0" u="none" strike="noStrike" kern="1200" cap="none" spc="0" normalizeH="0" baseline="0" noProof="0" dirty="0">
              <a:ln>
                <a:noFill/>
              </a:ln>
              <a:solidFill>
                <a:srgbClr val="00FFFF"/>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6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Inspection.</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6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Palpation.</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6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Movements.</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6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Special tests.</a:t>
            </a:r>
          </a:p>
        </p:txBody>
      </p:sp>
    </p:spTree>
    <p:extLst>
      <p:ext uri="{BB962C8B-B14F-4D97-AF65-F5344CB8AC3E}">
        <p14:creationId xmlns:p14="http://schemas.microsoft.com/office/powerpoint/2010/main" val="32690864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F1243268-4C6A-4323-9849-CF6B7A168D3B}"/>
              </a:ext>
            </a:extLst>
          </p:cNvPr>
          <p:cNvSpPr txBox="1">
            <a:spLocks noChangeArrowheads="1"/>
          </p:cNvSpPr>
          <p:nvPr/>
        </p:nvSpPr>
        <p:spPr bwMode="auto">
          <a:xfrm>
            <a:off x="1828800" y="304800"/>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INSPECTION:</a:t>
            </a:r>
          </a:p>
        </p:txBody>
      </p:sp>
      <p:sp>
        <p:nvSpPr>
          <p:cNvPr id="43011" name="Text Box 3">
            <a:extLst>
              <a:ext uri="{FF2B5EF4-FFF2-40B4-BE49-F238E27FC236}">
                <a16:creationId xmlns:a16="http://schemas.microsoft.com/office/drawing/2014/main" id="{0D80D6B3-1CEA-4962-B7E6-834F5CA45628}"/>
              </a:ext>
            </a:extLst>
          </p:cNvPr>
          <p:cNvSpPr txBox="1">
            <a:spLocks noChangeArrowheads="1"/>
          </p:cNvSpPr>
          <p:nvPr/>
        </p:nvSpPr>
        <p:spPr bwMode="auto">
          <a:xfrm>
            <a:off x="1526256" y="534653"/>
            <a:ext cx="7467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2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Deformity, swelling, skin changes, muscle wasting, asymmetry of length, abnormal position….</a:t>
            </a:r>
          </a:p>
        </p:txBody>
      </p:sp>
      <p:sp>
        <p:nvSpPr>
          <p:cNvPr id="43012" name="Text Box 4">
            <a:extLst>
              <a:ext uri="{FF2B5EF4-FFF2-40B4-BE49-F238E27FC236}">
                <a16:creationId xmlns:a16="http://schemas.microsoft.com/office/drawing/2014/main" id="{0ACFD29B-80DF-4D79-9165-19B90FFB2A88}"/>
              </a:ext>
            </a:extLst>
          </p:cNvPr>
          <p:cNvSpPr txBox="1">
            <a:spLocks noChangeArrowheads="1"/>
          </p:cNvSpPr>
          <p:nvPr/>
        </p:nvSpPr>
        <p:spPr bwMode="auto">
          <a:xfrm>
            <a:off x="1919288" y="5300663"/>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a:ln>
                  <a:noFill/>
                </a:ln>
                <a:solidFill>
                  <a:srgbClr val="66FF33"/>
                </a:solidFill>
                <a:effectLst/>
                <a:uLnTx/>
                <a:uFillTx/>
                <a:latin typeface="Times New Roman" panose="02020603050405020304" pitchFamily="18" charset="0"/>
                <a:ea typeface="+mn-ea"/>
                <a:cs typeface="Times New Roman" panose="02020603050405020304" pitchFamily="18" charset="0"/>
              </a:rPr>
              <a:t>INSPECT  ALL  ARROUND </a:t>
            </a:r>
          </a:p>
        </p:txBody>
      </p:sp>
      <p:pic>
        <p:nvPicPr>
          <p:cNvPr id="43013" name="Picture 5" descr="accessory nav">
            <a:extLst>
              <a:ext uri="{FF2B5EF4-FFF2-40B4-BE49-F238E27FC236}">
                <a16:creationId xmlns:a16="http://schemas.microsoft.com/office/drawing/2014/main" id="{F4F76000-EB22-4196-A11F-86C4A8B93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75" y="2636839"/>
            <a:ext cx="3632200" cy="247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1382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A4353076-DE21-45F3-897F-159EAD483A93}"/>
              </a:ext>
            </a:extLst>
          </p:cNvPr>
          <p:cNvSpPr txBox="1">
            <a:spLocks noChangeArrowheads="1"/>
          </p:cNvSpPr>
          <p:nvPr/>
        </p:nvSpPr>
        <p:spPr bwMode="auto">
          <a:xfrm>
            <a:off x="1752600" y="449263"/>
            <a:ext cx="411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ar-SA"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4035" name="Text Box 3">
            <a:extLst>
              <a:ext uri="{FF2B5EF4-FFF2-40B4-BE49-F238E27FC236}">
                <a16:creationId xmlns:a16="http://schemas.microsoft.com/office/drawing/2014/main" id="{415F39B9-2634-40DC-AE12-94A0B12CBC93}"/>
              </a:ext>
            </a:extLst>
          </p:cNvPr>
          <p:cNvSpPr txBox="1">
            <a:spLocks noChangeArrowheads="1"/>
          </p:cNvSpPr>
          <p:nvPr/>
        </p:nvSpPr>
        <p:spPr bwMode="auto">
          <a:xfrm>
            <a:off x="603250" y="429294"/>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INSPECTION:</a:t>
            </a:r>
          </a:p>
        </p:txBody>
      </p:sp>
      <p:sp>
        <p:nvSpPr>
          <p:cNvPr id="44036" name="Text Box 4">
            <a:extLst>
              <a:ext uri="{FF2B5EF4-FFF2-40B4-BE49-F238E27FC236}">
                <a16:creationId xmlns:a16="http://schemas.microsoft.com/office/drawing/2014/main" id="{E1448A0A-3809-4F07-9DB5-289B4A9AECFD}"/>
              </a:ext>
            </a:extLst>
          </p:cNvPr>
          <p:cNvSpPr txBox="1">
            <a:spLocks noChangeArrowheads="1"/>
          </p:cNvSpPr>
          <p:nvPr/>
        </p:nvSpPr>
        <p:spPr bwMode="auto">
          <a:xfrm>
            <a:off x="603250" y="1189039"/>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a:ln>
                  <a:noFill/>
                </a:ln>
                <a:solidFill>
                  <a:srgbClr val="FF99FF"/>
                </a:solidFill>
                <a:effectLst/>
                <a:uLnTx/>
                <a:uFillTx/>
                <a:latin typeface="Times New Roman" panose="02020603050405020304" pitchFamily="18" charset="0"/>
                <a:ea typeface="+mn-ea"/>
                <a:cs typeface="Times New Roman" panose="02020603050405020304" pitchFamily="18" charset="0"/>
              </a:rPr>
              <a:t>PLANTAR  SKIN</a:t>
            </a:r>
          </a:p>
        </p:txBody>
      </p:sp>
      <p:pic>
        <p:nvPicPr>
          <p:cNvPr id="44037" name="Picture 6" descr="plantar callosity">
            <a:extLst>
              <a:ext uri="{FF2B5EF4-FFF2-40B4-BE49-F238E27FC236}">
                <a16:creationId xmlns:a16="http://schemas.microsoft.com/office/drawing/2014/main" id="{9B0AB95D-F801-40C7-AC8A-4E69B67DDE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23506"/>
            <a:ext cx="4572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descr="Callosity">
            <a:extLst>
              <a:ext uri="{FF2B5EF4-FFF2-40B4-BE49-F238E27FC236}">
                <a16:creationId xmlns:a16="http://schemas.microsoft.com/office/drawing/2014/main" id="{2FEA9F1A-8D3D-4579-9D7F-CB0689F17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979" y="2923506"/>
            <a:ext cx="4572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Text Box 8">
            <a:extLst>
              <a:ext uri="{FF2B5EF4-FFF2-40B4-BE49-F238E27FC236}">
                <a16:creationId xmlns:a16="http://schemas.microsoft.com/office/drawing/2014/main" id="{BE85D82B-67B0-425A-B8D2-468344DCE256}"/>
              </a:ext>
            </a:extLst>
          </p:cNvPr>
          <p:cNvSpPr txBox="1">
            <a:spLocks noChangeArrowheads="1"/>
          </p:cNvSpPr>
          <p:nvPr/>
        </p:nvSpPr>
        <p:spPr bwMode="auto">
          <a:xfrm>
            <a:off x="2279650" y="2420938"/>
            <a:ext cx="3168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ar-SA" alt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4040" name="Text Box 9">
            <a:extLst>
              <a:ext uri="{FF2B5EF4-FFF2-40B4-BE49-F238E27FC236}">
                <a16:creationId xmlns:a16="http://schemas.microsoft.com/office/drawing/2014/main" id="{76A6761E-7753-4D9F-B75E-0B1BADB39884}"/>
              </a:ext>
            </a:extLst>
          </p:cNvPr>
          <p:cNvSpPr txBox="1">
            <a:spLocks noChangeArrowheads="1"/>
          </p:cNvSpPr>
          <p:nvPr/>
        </p:nvSpPr>
        <p:spPr bwMode="auto">
          <a:xfrm>
            <a:off x="737937" y="2255211"/>
            <a:ext cx="4175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callosity</a:t>
            </a:r>
          </a:p>
        </p:txBody>
      </p:sp>
    </p:spTree>
    <p:extLst>
      <p:ext uri="{BB962C8B-B14F-4D97-AF65-F5344CB8AC3E}">
        <p14:creationId xmlns:p14="http://schemas.microsoft.com/office/powerpoint/2010/main" val="42666379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1026">
            <a:extLst>
              <a:ext uri="{FF2B5EF4-FFF2-40B4-BE49-F238E27FC236}">
                <a16:creationId xmlns:a16="http://schemas.microsoft.com/office/drawing/2014/main" id="{1724D828-F06A-4AEE-9AEA-E51A4AC17B69}"/>
              </a:ext>
            </a:extLst>
          </p:cNvPr>
          <p:cNvSpPr txBox="1">
            <a:spLocks noChangeArrowheads="1"/>
          </p:cNvSpPr>
          <p:nvPr/>
        </p:nvSpPr>
        <p:spPr bwMode="auto">
          <a:xfrm>
            <a:off x="701843" y="959183"/>
            <a:ext cx="73152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a:ln>
                  <a:noFill/>
                </a:ln>
                <a:solidFill>
                  <a:srgbClr val="FFCCFF"/>
                </a:solidFill>
                <a:effectLst/>
                <a:uLnTx/>
                <a:uFillTx/>
                <a:latin typeface="Times New Roman" panose="02020603050405020304" pitchFamily="18" charset="0"/>
                <a:ea typeface="+mn-ea"/>
                <a:cs typeface="Times New Roman" panose="02020603050405020304" pitchFamily="18" charset="0"/>
              </a:rPr>
              <a:t>Palpation:</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2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Bone and joints</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2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Soft tissues</a:t>
            </a: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a:t>
            </a:r>
          </a:p>
        </p:txBody>
      </p:sp>
      <p:pic>
        <p:nvPicPr>
          <p:cNvPr id="45059" name="Picture 1028" descr="Acute conracted foot 4">
            <a:extLst>
              <a:ext uri="{FF2B5EF4-FFF2-40B4-BE49-F238E27FC236}">
                <a16:creationId xmlns:a16="http://schemas.microsoft.com/office/drawing/2014/main" id="{9A60D19C-341E-4D38-9A25-B6CF726CE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0779" y="1939747"/>
            <a:ext cx="5245768" cy="3959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9186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6682CB-F990-438C-813B-A0082409FE98}"/>
              </a:ext>
            </a:extLst>
          </p:cNvPr>
          <p:cNvSpPr/>
          <p:nvPr/>
        </p:nvSpPr>
        <p:spPr>
          <a:xfrm>
            <a:off x="571500" y="1188720"/>
            <a:ext cx="9692640" cy="526297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Begin with inspecting the joint whilst the patient is standing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Watch the patient walk, observing for a normal heel strike, toe-off gait.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Look at the alignment of the toes for any </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hlinkClick r:id="rId2"/>
              </a:rPr>
              <a:t>valgus</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 or </a:t>
            </a:r>
            <a:r>
              <a:rPr kumimoji="0" lang="en-US" sz="2400" b="0" i="0" u="none" strike="noStrike" kern="1200" cap="none" spc="0" normalizeH="0" baseline="0" noProof="0" dirty="0" err="1">
                <a:ln>
                  <a:noFill/>
                </a:ln>
                <a:solidFill>
                  <a:srgbClr val="FFC000"/>
                </a:solidFill>
                <a:effectLst/>
                <a:uLnTx/>
                <a:uFillTx/>
                <a:latin typeface="Georgia" panose="02040502050405020303" pitchFamily="18" charset="0"/>
                <a:ea typeface="+mn-ea"/>
                <a:cs typeface="+mn-cs"/>
                <a:hlinkClick r:id="rId3"/>
              </a:rPr>
              <a:t>varus</a:t>
            </a:r>
            <a:r>
              <a:rPr kumimoji="0" lang="en-US" sz="2400" b="0" i="0" u="none" strike="noStrike" kern="1200" cap="none" spc="0" normalizeH="0" baseline="0" noProof="0" dirty="0" err="1">
                <a:ln>
                  <a:noFill/>
                </a:ln>
                <a:solidFill>
                  <a:srgbClr val="FFC000"/>
                </a:solidFill>
                <a:effectLst/>
                <a:uLnTx/>
                <a:uFillTx/>
                <a:latin typeface="Georgia" panose="02040502050405020303" pitchFamily="18" charset="0"/>
                <a:ea typeface="+mn-ea"/>
                <a:cs typeface="+mn-cs"/>
              </a:rPr>
              <a:t>deformities</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Examine the foot arches, checking for </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hlinkClick r:id="rId4"/>
              </a:rPr>
              <a:t>pes </a:t>
            </a:r>
            <a:r>
              <a:rPr kumimoji="0" lang="en-US" sz="2400" b="0" i="0" u="none" strike="noStrike" kern="1200" cap="none" spc="0" normalizeH="0" baseline="0" noProof="0" dirty="0" err="1">
                <a:ln>
                  <a:noFill/>
                </a:ln>
                <a:solidFill>
                  <a:srgbClr val="FFC000"/>
                </a:solidFill>
                <a:effectLst/>
                <a:uLnTx/>
                <a:uFillTx/>
                <a:latin typeface="Georgia" panose="02040502050405020303" pitchFamily="18" charset="0"/>
                <a:ea typeface="+mn-ea"/>
                <a:cs typeface="+mn-cs"/>
                <a:hlinkClick r:id="rId4"/>
              </a:rPr>
              <a:t>cavus</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 (high arches) or </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hlinkClick r:id="rId5"/>
              </a:rPr>
              <a:t>pes planus</a:t>
            </a: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 (flat feet).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Feel the Achilles tendon for any thickening or swelling.</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Inspect the patient’s shoes and note any uneven wear on either sole and the presence of any insoles.</a:t>
            </a:r>
          </a:p>
        </p:txBody>
      </p:sp>
    </p:spTree>
    <p:extLst>
      <p:ext uri="{BB962C8B-B14F-4D97-AF65-F5344CB8AC3E}">
        <p14:creationId xmlns:p14="http://schemas.microsoft.com/office/powerpoint/2010/main" val="21145680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4">
            <a:extLst>
              <a:ext uri="{FF2B5EF4-FFF2-40B4-BE49-F238E27FC236}">
                <a16:creationId xmlns:a16="http://schemas.microsoft.com/office/drawing/2014/main" id="{B282F6EB-9604-488B-8269-ACF002A92D6A}"/>
              </a:ext>
            </a:extLst>
          </p:cNvPr>
          <p:cNvSpPr txBox="1">
            <a:spLocks noChangeArrowheads="1"/>
          </p:cNvSpPr>
          <p:nvPr/>
        </p:nvSpPr>
        <p:spPr bwMode="auto">
          <a:xfrm>
            <a:off x="483938" y="290514"/>
            <a:ext cx="784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a:ln>
                  <a:noFill/>
                </a:ln>
                <a:solidFill>
                  <a:srgbClr val="66FF33"/>
                </a:solidFill>
                <a:effectLst/>
                <a:uLnTx/>
                <a:uFillTx/>
                <a:latin typeface="Times New Roman" panose="02020603050405020304" pitchFamily="18" charset="0"/>
                <a:ea typeface="+mn-ea"/>
                <a:cs typeface="Times New Roman" panose="02020603050405020304" pitchFamily="18" charset="0"/>
              </a:rPr>
              <a:t>Anatomical landmarks:</a:t>
            </a:r>
          </a:p>
        </p:txBody>
      </p:sp>
      <p:sp>
        <p:nvSpPr>
          <p:cNvPr id="46083" name="Text Box 5">
            <a:extLst>
              <a:ext uri="{FF2B5EF4-FFF2-40B4-BE49-F238E27FC236}">
                <a16:creationId xmlns:a16="http://schemas.microsoft.com/office/drawing/2014/main" id="{11BCECAD-0A8D-4FFA-AA01-42991BC3DA42}"/>
              </a:ext>
            </a:extLst>
          </p:cNvPr>
          <p:cNvSpPr txBox="1">
            <a:spLocks noChangeArrowheads="1"/>
          </p:cNvSpPr>
          <p:nvPr/>
        </p:nvSpPr>
        <p:spPr bwMode="auto">
          <a:xfrm>
            <a:off x="483938" y="858045"/>
            <a:ext cx="6697662" cy="35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800" b="0" i="0" u="none" strike="noStrike" kern="1200" cap="none" spc="0" normalizeH="0" baseline="0" noProof="0" dirty="0">
                <a:ln>
                  <a:noFill/>
                </a:ln>
                <a:solidFill>
                  <a:srgbClr val="FF99FF"/>
                </a:solidFill>
                <a:effectLst/>
                <a:uLnTx/>
                <a:uFillTx/>
                <a:latin typeface="Times New Roman" panose="02020603050405020304" pitchFamily="18" charset="0"/>
                <a:ea typeface="+mn-ea"/>
                <a:cs typeface="Times New Roman" panose="02020603050405020304" pitchFamily="18" charset="0"/>
              </a:rPr>
              <a:t>-Medial</a:t>
            </a:r>
            <a:r>
              <a:rPr kumimoji="0" lang="en-US" altLang="en-US" sz="4400" b="0" i="0" u="none" strike="noStrike" kern="1200" cap="none" spc="0" normalizeH="0" baseline="0" noProof="0" dirty="0">
                <a:ln>
                  <a:noFill/>
                </a:ln>
                <a:solidFill>
                  <a:srgbClr val="FF99FF"/>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FF99FF"/>
                </a:solidFill>
                <a:effectLst/>
                <a:uLnTx/>
                <a:uFillTx/>
                <a:latin typeface="Times New Roman" panose="02020603050405020304" pitchFamily="18" charset="0"/>
                <a:ea typeface="+mn-ea"/>
                <a:cs typeface="Times New Roman" panose="02020603050405020304" pitchFamily="18" charset="0"/>
              </a:rPr>
              <a:t>malleolus, lateral malleolus, Achilles tendon, calcaneal tuberosity, peroneal tendon, tibialis posterior tendon, tibialis anterior tendon, plantar fascia, base of 5th metatarsal, 1st MP joint, metatarsal heads……..</a:t>
            </a:r>
            <a:r>
              <a:rPr kumimoji="0" lang="en-US" altLang="en-US" sz="2800" b="0" i="0" u="none" strike="noStrike" kern="1200" cap="none" spc="0" normalizeH="0" baseline="0" noProof="0" dirty="0" err="1">
                <a:ln>
                  <a:noFill/>
                </a:ln>
                <a:solidFill>
                  <a:srgbClr val="FF99FF"/>
                </a:solidFill>
                <a:effectLst/>
                <a:uLnTx/>
                <a:uFillTx/>
                <a:latin typeface="Times New Roman" panose="02020603050405020304" pitchFamily="18" charset="0"/>
                <a:ea typeface="+mn-ea"/>
                <a:cs typeface="Times New Roman" panose="02020603050405020304" pitchFamily="18" charset="0"/>
              </a:rPr>
              <a:t>etc</a:t>
            </a:r>
            <a:endParaRPr kumimoji="0" lang="en-US" altLang="en-US" sz="2800" b="0" i="0" u="none" strike="noStrike" kern="1200" cap="none" spc="0" normalizeH="0" baseline="0" noProof="0" dirty="0">
              <a:ln>
                <a:noFill/>
              </a:ln>
              <a:solidFill>
                <a:srgbClr val="FF99FF"/>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46084" name="Picture 7" descr="Tibialis posterior">
            <a:extLst>
              <a:ext uri="{FF2B5EF4-FFF2-40B4-BE49-F238E27FC236}">
                <a16:creationId xmlns:a16="http://schemas.microsoft.com/office/drawing/2014/main" id="{902639B3-1292-4A9F-90EE-4673FE423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044" y="3759199"/>
            <a:ext cx="374332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8" descr="fig">
            <a:extLst>
              <a:ext uri="{FF2B5EF4-FFF2-40B4-BE49-F238E27FC236}">
                <a16:creationId xmlns:a16="http://schemas.microsoft.com/office/drawing/2014/main" id="{C1C51651-461B-440F-A3AF-63C33C0A0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9277" y="671514"/>
            <a:ext cx="2279650"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12" descr="DSC00510">
            <a:extLst>
              <a:ext uri="{FF2B5EF4-FFF2-40B4-BE49-F238E27FC236}">
                <a16:creationId xmlns:a16="http://schemas.microsoft.com/office/drawing/2014/main" id="{40CD1006-2075-4F09-B450-7DA8C097C6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146" y="3884948"/>
            <a:ext cx="3960813"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0809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0668A20F-1D0A-4E2E-93A2-11DCD579FFA0}"/>
              </a:ext>
            </a:extLst>
          </p:cNvPr>
          <p:cNvSpPr txBox="1">
            <a:spLocks noChangeArrowheads="1"/>
          </p:cNvSpPr>
          <p:nvPr/>
        </p:nvSpPr>
        <p:spPr bwMode="auto">
          <a:xfrm>
            <a:off x="1828800" y="373063"/>
            <a:ext cx="411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MOVEMENTS: </a:t>
            </a:r>
          </a:p>
        </p:txBody>
      </p:sp>
      <p:sp>
        <p:nvSpPr>
          <p:cNvPr id="11267" name="Text Box 3">
            <a:extLst>
              <a:ext uri="{FF2B5EF4-FFF2-40B4-BE49-F238E27FC236}">
                <a16:creationId xmlns:a16="http://schemas.microsoft.com/office/drawing/2014/main" id="{B9912344-BB4C-4755-A80C-AD3C6C7DFA26}"/>
              </a:ext>
            </a:extLst>
          </p:cNvPr>
          <p:cNvSpPr txBox="1">
            <a:spLocks noChangeArrowheads="1"/>
          </p:cNvSpPr>
          <p:nvPr/>
        </p:nvSpPr>
        <p:spPr bwMode="auto">
          <a:xfrm>
            <a:off x="1828800" y="1143000"/>
            <a:ext cx="8839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Ankle: -</a:t>
            </a:r>
            <a:r>
              <a:rPr kumimoji="0" lang="en-US" altLang="en-US" sz="4400" b="0" i="0" u="none" strike="noStrike" kern="1200" cap="none" spc="0" normalizeH="0" baseline="0" noProof="0" dirty="0" err="1">
                <a:ln>
                  <a:noFill/>
                </a:ln>
                <a:solidFill>
                  <a:srgbClr val="FFC000"/>
                </a:solidFill>
                <a:effectLst/>
                <a:uLnTx/>
                <a:uFillTx/>
                <a:latin typeface="Times New Roman" panose="02020603050405020304" pitchFamily="18" charset="0"/>
                <a:ea typeface="+mn-ea"/>
                <a:cs typeface="Times New Roman" panose="02020603050405020304" pitchFamily="18" charset="0"/>
              </a:rPr>
              <a:t>dorsiflection</a:t>
            </a: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-plantar flection.</a:t>
            </a:r>
          </a:p>
        </p:txBody>
      </p:sp>
      <p:sp>
        <p:nvSpPr>
          <p:cNvPr id="11268" name="Text Box 4">
            <a:extLst>
              <a:ext uri="{FF2B5EF4-FFF2-40B4-BE49-F238E27FC236}">
                <a16:creationId xmlns:a16="http://schemas.microsoft.com/office/drawing/2014/main" id="{0002C8C3-CCF2-4F39-AFCF-DF90DF2A80F9}"/>
              </a:ext>
            </a:extLst>
          </p:cNvPr>
          <p:cNvSpPr txBox="1">
            <a:spLocks noChangeArrowheads="1"/>
          </p:cNvSpPr>
          <p:nvPr/>
        </p:nvSpPr>
        <p:spPr bwMode="auto">
          <a:xfrm>
            <a:off x="1828800" y="2133600"/>
            <a:ext cx="8458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Subtalar: -inversion -eversion.</a:t>
            </a:r>
          </a:p>
        </p:txBody>
      </p:sp>
      <p:sp>
        <p:nvSpPr>
          <p:cNvPr id="11269" name="Text Box 5">
            <a:extLst>
              <a:ext uri="{FF2B5EF4-FFF2-40B4-BE49-F238E27FC236}">
                <a16:creationId xmlns:a16="http://schemas.microsoft.com/office/drawing/2014/main" id="{F40764F3-D228-49F7-A1E7-3C753F84B639}"/>
              </a:ext>
            </a:extLst>
          </p:cNvPr>
          <p:cNvSpPr txBox="1">
            <a:spLocks noChangeArrowheads="1"/>
          </p:cNvSpPr>
          <p:nvPr/>
        </p:nvSpPr>
        <p:spPr bwMode="auto">
          <a:xfrm>
            <a:off x="1905000" y="3200400"/>
            <a:ext cx="8458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err="1">
                <a:ln>
                  <a:noFill/>
                </a:ln>
                <a:solidFill>
                  <a:srgbClr val="FFC000"/>
                </a:solidFill>
                <a:effectLst/>
                <a:uLnTx/>
                <a:uFillTx/>
                <a:latin typeface="Times New Roman" panose="02020603050405020304" pitchFamily="18" charset="0"/>
                <a:ea typeface="+mn-ea"/>
                <a:cs typeface="Times New Roman" panose="02020603050405020304" pitchFamily="18" charset="0"/>
              </a:rPr>
              <a:t>Midtarsal</a:t>
            </a: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-pronation -supination</a:t>
            </a:r>
          </a:p>
        </p:txBody>
      </p:sp>
      <p:sp>
        <p:nvSpPr>
          <p:cNvPr id="11270" name="Text Box 6">
            <a:extLst>
              <a:ext uri="{FF2B5EF4-FFF2-40B4-BE49-F238E27FC236}">
                <a16:creationId xmlns:a16="http://schemas.microsoft.com/office/drawing/2014/main" id="{2758EC71-1922-4B32-BA7A-4D28FEAFB85D}"/>
              </a:ext>
            </a:extLst>
          </p:cNvPr>
          <p:cNvSpPr txBox="1">
            <a:spLocks noChangeArrowheads="1"/>
          </p:cNvSpPr>
          <p:nvPr/>
        </p:nvSpPr>
        <p:spPr bwMode="auto">
          <a:xfrm>
            <a:off x="1905000" y="4267200"/>
            <a:ext cx="8153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err="1">
                <a:ln>
                  <a:noFill/>
                </a:ln>
                <a:solidFill>
                  <a:srgbClr val="FFC000"/>
                </a:solidFill>
                <a:effectLst/>
                <a:uLnTx/>
                <a:uFillTx/>
                <a:latin typeface="Times New Roman" panose="02020603050405020304" pitchFamily="18" charset="0"/>
                <a:ea typeface="+mn-ea"/>
                <a:cs typeface="Times New Roman" panose="02020603050405020304" pitchFamily="18" charset="0"/>
              </a:rPr>
              <a:t>Tarso</a:t>
            </a: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-metatarsals: move the metatarsals one by one.</a:t>
            </a:r>
          </a:p>
        </p:txBody>
      </p:sp>
      <p:sp>
        <p:nvSpPr>
          <p:cNvPr id="11271" name="Text Box 7">
            <a:extLst>
              <a:ext uri="{FF2B5EF4-FFF2-40B4-BE49-F238E27FC236}">
                <a16:creationId xmlns:a16="http://schemas.microsoft.com/office/drawing/2014/main" id="{13643F73-E0A6-4EFF-8E21-154BC7C1DC9E}"/>
              </a:ext>
            </a:extLst>
          </p:cNvPr>
          <p:cNvSpPr txBox="1">
            <a:spLocks noChangeArrowheads="1"/>
          </p:cNvSpPr>
          <p:nvPr/>
        </p:nvSpPr>
        <p:spPr bwMode="auto">
          <a:xfrm>
            <a:off x="1905000" y="5807242"/>
            <a:ext cx="6858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Toes:</a:t>
            </a:r>
          </a:p>
        </p:txBody>
      </p:sp>
    </p:spTree>
    <p:extLst>
      <p:ext uri="{BB962C8B-B14F-4D97-AF65-F5344CB8AC3E}">
        <p14:creationId xmlns:p14="http://schemas.microsoft.com/office/powerpoint/2010/main" val="40480645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500" fill="hold"/>
                                        <p:tgtEl>
                                          <p:spTgt spid="11267"/>
                                        </p:tgtEl>
                                        <p:attrNameLst>
                                          <p:attrName>ppt_x</p:attrName>
                                        </p:attrNameLst>
                                      </p:cBhvr>
                                      <p:tavLst>
                                        <p:tav tm="0">
                                          <p:val>
                                            <p:strVal val="0-#ppt_w/2"/>
                                          </p:val>
                                        </p:tav>
                                        <p:tav tm="100000">
                                          <p:val>
                                            <p:strVal val="#ppt_x"/>
                                          </p:val>
                                        </p:tav>
                                      </p:tavLst>
                                    </p:anim>
                                    <p:anim calcmode="lin" valueType="num">
                                      <p:cBhvr additive="base">
                                        <p:cTn id="8"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68"/>
                                        </p:tgtEl>
                                        <p:attrNameLst>
                                          <p:attrName>style.visibility</p:attrName>
                                        </p:attrNameLst>
                                      </p:cBhvr>
                                      <p:to>
                                        <p:strVal val="visible"/>
                                      </p:to>
                                    </p:set>
                                    <p:anim calcmode="lin" valueType="num">
                                      <p:cBhvr additive="base">
                                        <p:cTn id="13" dur="500" fill="hold"/>
                                        <p:tgtEl>
                                          <p:spTgt spid="11268"/>
                                        </p:tgtEl>
                                        <p:attrNameLst>
                                          <p:attrName>ppt_x</p:attrName>
                                        </p:attrNameLst>
                                      </p:cBhvr>
                                      <p:tavLst>
                                        <p:tav tm="0">
                                          <p:val>
                                            <p:strVal val="0-#ppt_w/2"/>
                                          </p:val>
                                        </p:tav>
                                        <p:tav tm="100000">
                                          <p:val>
                                            <p:strVal val="#ppt_x"/>
                                          </p:val>
                                        </p:tav>
                                      </p:tavLst>
                                    </p:anim>
                                    <p:anim calcmode="lin" valueType="num">
                                      <p:cBhvr additive="base">
                                        <p:cTn id="14" dur="500" fill="hold"/>
                                        <p:tgtEl>
                                          <p:spTgt spid="1126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269"/>
                                        </p:tgtEl>
                                        <p:attrNameLst>
                                          <p:attrName>style.visibility</p:attrName>
                                        </p:attrNameLst>
                                      </p:cBhvr>
                                      <p:to>
                                        <p:strVal val="visible"/>
                                      </p:to>
                                    </p:set>
                                    <p:anim calcmode="lin" valueType="num">
                                      <p:cBhvr additive="base">
                                        <p:cTn id="19" dur="500" fill="hold"/>
                                        <p:tgtEl>
                                          <p:spTgt spid="11269"/>
                                        </p:tgtEl>
                                        <p:attrNameLst>
                                          <p:attrName>ppt_x</p:attrName>
                                        </p:attrNameLst>
                                      </p:cBhvr>
                                      <p:tavLst>
                                        <p:tav tm="0">
                                          <p:val>
                                            <p:strVal val="0-#ppt_w/2"/>
                                          </p:val>
                                        </p:tav>
                                        <p:tav tm="100000">
                                          <p:val>
                                            <p:strVal val="#ppt_x"/>
                                          </p:val>
                                        </p:tav>
                                      </p:tavLst>
                                    </p:anim>
                                    <p:anim calcmode="lin" valueType="num">
                                      <p:cBhvr additive="base">
                                        <p:cTn id="20" dur="500" fill="hold"/>
                                        <p:tgtEl>
                                          <p:spTgt spid="1126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70"/>
                                        </p:tgtEl>
                                        <p:attrNameLst>
                                          <p:attrName>style.visibility</p:attrName>
                                        </p:attrNameLst>
                                      </p:cBhvr>
                                      <p:to>
                                        <p:strVal val="visible"/>
                                      </p:to>
                                    </p:set>
                                    <p:anim calcmode="lin" valueType="num">
                                      <p:cBhvr additive="base">
                                        <p:cTn id="25" dur="500" fill="hold"/>
                                        <p:tgtEl>
                                          <p:spTgt spid="11270"/>
                                        </p:tgtEl>
                                        <p:attrNameLst>
                                          <p:attrName>ppt_x</p:attrName>
                                        </p:attrNameLst>
                                      </p:cBhvr>
                                      <p:tavLst>
                                        <p:tav tm="0">
                                          <p:val>
                                            <p:strVal val="0-#ppt_w/2"/>
                                          </p:val>
                                        </p:tav>
                                        <p:tav tm="100000">
                                          <p:val>
                                            <p:strVal val="#ppt_x"/>
                                          </p:val>
                                        </p:tav>
                                      </p:tavLst>
                                    </p:anim>
                                    <p:anim calcmode="lin" valueType="num">
                                      <p:cBhvr additive="base">
                                        <p:cTn id="26" dur="500" fill="hold"/>
                                        <p:tgtEl>
                                          <p:spTgt spid="1127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271"/>
                                        </p:tgtEl>
                                        <p:attrNameLst>
                                          <p:attrName>style.visibility</p:attrName>
                                        </p:attrNameLst>
                                      </p:cBhvr>
                                      <p:to>
                                        <p:strVal val="visible"/>
                                      </p:to>
                                    </p:set>
                                    <p:anim calcmode="lin" valueType="num">
                                      <p:cBhvr additive="base">
                                        <p:cTn id="31" dur="500" fill="hold"/>
                                        <p:tgtEl>
                                          <p:spTgt spid="11271"/>
                                        </p:tgtEl>
                                        <p:attrNameLst>
                                          <p:attrName>ppt_x</p:attrName>
                                        </p:attrNameLst>
                                      </p:cBhvr>
                                      <p:tavLst>
                                        <p:tav tm="0">
                                          <p:val>
                                            <p:strVal val="0-#ppt_w/2"/>
                                          </p:val>
                                        </p:tav>
                                        <p:tav tm="100000">
                                          <p:val>
                                            <p:strVal val="#ppt_x"/>
                                          </p:val>
                                        </p:tav>
                                      </p:tavLst>
                                    </p:anim>
                                    <p:anim calcmode="lin" valueType="num">
                                      <p:cBhvr additive="base">
                                        <p:cTn id="32" dur="500" fill="hold"/>
                                        <p:tgtEl>
                                          <p:spTgt spid="112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utoUpdateAnimBg="0"/>
      <p:bldP spid="11268" grpId="0" autoUpdateAnimBg="0"/>
      <p:bldP spid="11269" grpId="0" autoUpdateAnimBg="0"/>
      <p:bldP spid="11270" grpId="0" autoUpdateAnimBg="0"/>
      <p:bldP spid="11271"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DSC00591">
            <a:extLst>
              <a:ext uri="{FF2B5EF4-FFF2-40B4-BE49-F238E27FC236}">
                <a16:creationId xmlns:a16="http://schemas.microsoft.com/office/drawing/2014/main" id="{B328B1BE-0BA4-46F3-865B-11081B8F4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9764" y="2905292"/>
            <a:ext cx="3687762" cy="285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6" descr="DSC00586">
            <a:extLst>
              <a:ext uri="{FF2B5EF4-FFF2-40B4-BE49-F238E27FC236}">
                <a16:creationId xmlns:a16="http://schemas.microsoft.com/office/drawing/2014/main" id="{798D417F-FDD8-4957-A499-3B136FFB75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408" y="2905293"/>
            <a:ext cx="3219450" cy="2857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7">
            <a:extLst>
              <a:ext uri="{FF2B5EF4-FFF2-40B4-BE49-F238E27FC236}">
                <a16:creationId xmlns:a16="http://schemas.microsoft.com/office/drawing/2014/main" id="{93C0D03B-A124-4960-BA81-64CE0E418EAE}"/>
              </a:ext>
            </a:extLst>
          </p:cNvPr>
          <p:cNvSpPr txBox="1">
            <a:spLocks noChangeArrowheads="1"/>
          </p:cNvSpPr>
          <p:nvPr/>
        </p:nvSpPr>
        <p:spPr bwMode="auto">
          <a:xfrm>
            <a:off x="885408" y="713873"/>
            <a:ext cx="64087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sz="4400" dirty="0">
                <a:solidFill>
                  <a:srgbClr val="FFFF00"/>
                </a:solidFill>
              </a:rPr>
              <a:t>Ankle movements:</a:t>
            </a:r>
          </a:p>
        </p:txBody>
      </p:sp>
    </p:spTree>
    <p:extLst>
      <p:ext uri="{BB962C8B-B14F-4D97-AF65-F5344CB8AC3E}">
        <p14:creationId xmlns:p14="http://schemas.microsoft.com/office/powerpoint/2010/main" val="38156922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a16="http://schemas.microsoft.com/office/drawing/2014/main" id="{DD2AAB52-9B33-40BE-8C0E-DF9D1D31DA7C}"/>
              </a:ext>
            </a:extLst>
          </p:cNvPr>
          <p:cNvSpPr txBox="1">
            <a:spLocks noChangeArrowheads="1"/>
          </p:cNvSpPr>
          <p:nvPr/>
        </p:nvSpPr>
        <p:spPr bwMode="auto">
          <a:xfrm>
            <a:off x="1981200" y="449263"/>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MOVEMENT:</a:t>
            </a:r>
          </a:p>
        </p:txBody>
      </p:sp>
      <p:sp>
        <p:nvSpPr>
          <p:cNvPr id="51203" name="Text Box 3">
            <a:extLst>
              <a:ext uri="{FF2B5EF4-FFF2-40B4-BE49-F238E27FC236}">
                <a16:creationId xmlns:a16="http://schemas.microsoft.com/office/drawing/2014/main" id="{CCE93A7F-E212-40FC-A95E-0E9B17B59E39}"/>
              </a:ext>
            </a:extLst>
          </p:cNvPr>
          <p:cNvSpPr txBox="1">
            <a:spLocks noChangeArrowheads="1"/>
          </p:cNvSpPr>
          <p:nvPr/>
        </p:nvSpPr>
        <p:spPr bwMode="auto">
          <a:xfrm>
            <a:off x="4008438" y="333376"/>
            <a:ext cx="3657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4000" b="0" i="0" u="none" strike="noStrike" kern="1200" cap="none" spc="0" normalizeH="0" baseline="0" noProof="0">
                <a:ln>
                  <a:noFill/>
                </a:ln>
                <a:solidFill>
                  <a:srgbClr val="FF99FF"/>
                </a:solidFill>
                <a:effectLst/>
                <a:uLnTx/>
                <a:uFillTx/>
                <a:latin typeface="Times New Roman" panose="02020603050405020304" pitchFamily="18" charset="0"/>
                <a:ea typeface="+mn-ea"/>
                <a:cs typeface="Times New Roman" panose="02020603050405020304" pitchFamily="18" charset="0"/>
              </a:rPr>
              <a:t>SUBTALAR:</a:t>
            </a:r>
          </a:p>
        </p:txBody>
      </p:sp>
      <p:sp>
        <p:nvSpPr>
          <p:cNvPr id="51204" name="Text Box 4">
            <a:extLst>
              <a:ext uri="{FF2B5EF4-FFF2-40B4-BE49-F238E27FC236}">
                <a16:creationId xmlns:a16="http://schemas.microsoft.com/office/drawing/2014/main" id="{EF8ED4E2-D445-4BE8-8ED8-798773A46C31}"/>
              </a:ext>
            </a:extLst>
          </p:cNvPr>
          <p:cNvSpPr txBox="1">
            <a:spLocks noChangeArrowheads="1"/>
          </p:cNvSpPr>
          <p:nvPr/>
        </p:nvSpPr>
        <p:spPr bwMode="auto">
          <a:xfrm>
            <a:off x="3000375" y="1341438"/>
            <a:ext cx="6192838"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altLang="en-US" sz="48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MOVE  THE  HEEL:</a:t>
            </a:r>
          </a:p>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altLang="en-US" sz="48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Inversion---eversion</a:t>
            </a:r>
          </a:p>
        </p:txBody>
      </p:sp>
      <p:pic>
        <p:nvPicPr>
          <p:cNvPr id="51205" name="Picture 5" descr="DSC00596">
            <a:extLst>
              <a:ext uri="{FF2B5EF4-FFF2-40B4-BE49-F238E27FC236}">
                <a16:creationId xmlns:a16="http://schemas.microsoft.com/office/drawing/2014/main" id="{A21E67AC-D494-4D8C-9274-3D9D7C6FA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495674"/>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6" descr="DSC00597">
            <a:extLst>
              <a:ext uri="{FF2B5EF4-FFF2-40B4-BE49-F238E27FC236}">
                <a16:creationId xmlns:a16="http://schemas.microsoft.com/office/drawing/2014/main" id="{584E10E0-B86D-4EEA-A3B9-B5087A6E9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638" y="34290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1185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227EAB35-D3A8-43A9-A0B5-8A281381E104}"/>
              </a:ext>
            </a:extLst>
          </p:cNvPr>
          <p:cNvSpPr>
            <a:spLocks noGrp="1"/>
          </p:cNvSpPr>
          <p:nvPr>
            <p:ph type="title"/>
          </p:nvPr>
        </p:nvSpPr>
        <p:spPr/>
        <p:txBody>
          <a:bodyPr/>
          <a:lstStyle/>
          <a:p>
            <a:r>
              <a:rPr lang="en-US" altLang="en-US" dirty="0">
                <a:solidFill>
                  <a:srgbClr val="FFC000"/>
                </a:solidFill>
              </a:rPr>
              <a:t>Special tests – Anterior drawer test</a:t>
            </a:r>
          </a:p>
        </p:txBody>
      </p:sp>
      <p:pic>
        <p:nvPicPr>
          <p:cNvPr id="55299" name="Picture 2" descr="H:\untitled18.gif">
            <a:extLst>
              <a:ext uri="{FF2B5EF4-FFF2-40B4-BE49-F238E27FC236}">
                <a16:creationId xmlns:a16="http://schemas.microsoft.com/office/drawing/2014/main" id="{4DC79089-EC0A-4363-94C5-40A5F9AD40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4163238" y="2011363"/>
            <a:ext cx="3779799" cy="3767137"/>
          </a:xfrm>
          <a:noFill/>
        </p:spPr>
      </p:pic>
    </p:spTree>
    <p:extLst>
      <p:ext uri="{BB962C8B-B14F-4D97-AF65-F5344CB8AC3E}">
        <p14:creationId xmlns:p14="http://schemas.microsoft.com/office/powerpoint/2010/main" val="14469156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a:extLst>
              <a:ext uri="{FF2B5EF4-FFF2-40B4-BE49-F238E27FC236}">
                <a16:creationId xmlns:a16="http://schemas.microsoft.com/office/drawing/2014/main" id="{FB22FB3D-36A4-4472-8393-5B7416E3E63E}"/>
              </a:ext>
            </a:extLst>
          </p:cNvPr>
          <p:cNvSpPr txBox="1">
            <a:spLocks noChangeArrowheads="1"/>
          </p:cNvSpPr>
          <p:nvPr/>
        </p:nvSpPr>
        <p:spPr bwMode="auto">
          <a:xfrm>
            <a:off x="631909" y="452855"/>
            <a:ext cx="434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3200" b="0" i="0" u="none" strike="noStrike" kern="1200" cap="none" spc="0" normalizeH="0" baseline="0" noProof="0" dirty="0">
                <a:ln>
                  <a:noFill/>
                </a:ln>
                <a:solidFill>
                  <a:srgbClr val="FF99FF"/>
                </a:solidFill>
                <a:effectLst/>
                <a:uLnTx/>
                <a:uFillTx/>
                <a:latin typeface="Times New Roman" panose="02020603050405020304" pitchFamily="18" charset="0"/>
                <a:ea typeface="+mn-ea"/>
                <a:cs typeface="Times New Roman" panose="02020603050405020304" pitchFamily="18" charset="0"/>
              </a:rPr>
              <a:t>ACHILLES TENDON:</a:t>
            </a:r>
          </a:p>
        </p:txBody>
      </p:sp>
      <p:sp>
        <p:nvSpPr>
          <p:cNvPr id="21507" name="Text Box 3">
            <a:extLst>
              <a:ext uri="{FF2B5EF4-FFF2-40B4-BE49-F238E27FC236}">
                <a16:creationId xmlns:a16="http://schemas.microsoft.com/office/drawing/2014/main" id="{3C7ECDB6-F4AE-4077-9F84-42F6C9AA4B59}"/>
              </a:ext>
            </a:extLst>
          </p:cNvPr>
          <p:cNvSpPr txBox="1">
            <a:spLocks noChangeArrowheads="1"/>
          </p:cNvSpPr>
          <p:nvPr/>
        </p:nvSpPr>
        <p:spPr bwMode="auto">
          <a:xfrm>
            <a:off x="501316" y="1443832"/>
            <a:ext cx="4876800"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t>
            </a:r>
            <a:r>
              <a:rPr kumimoji="0" lang="en-US" altLang="en-US" sz="2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RUPTURE:(signs in prone position)</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~depression.</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~absence of rest plantar flexion.</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~no plantar flection by </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squeezing the calf muscles.</a:t>
            </a:r>
          </a:p>
        </p:txBody>
      </p:sp>
      <p:pic>
        <p:nvPicPr>
          <p:cNvPr id="21508" name="Picture 4" descr="rupture Achilles">
            <a:extLst>
              <a:ext uri="{FF2B5EF4-FFF2-40B4-BE49-F238E27FC236}">
                <a16:creationId xmlns:a16="http://schemas.microsoft.com/office/drawing/2014/main" id="{236E59E2-A227-4D90-A3B2-4FF6C2F910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2388" y="914400"/>
            <a:ext cx="4265612"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8" descr="TENDO ACHILLES2">
            <a:extLst>
              <a:ext uri="{FF2B5EF4-FFF2-40B4-BE49-F238E27FC236}">
                <a16:creationId xmlns:a16="http://schemas.microsoft.com/office/drawing/2014/main" id="{E03C1B7E-ED7D-49C7-B477-28556F76C723}"/>
              </a:ext>
            </a:extLst>
          </p:cNvPr>
          <p:cNvPicPr>
            <a:picLocks noChangeAspect="1" noChangeArrowheads="1"/>
          </p:cNvPicPr>
          <p:nvPr/>
        </p:nvPicPr>
        <p:blipFill>
          <a:blip r:embed="rId3">
            <a:lum bright="-36000" contrast="54000"/>
            <a:extLst>
              <a:ext uri="{28A0092B-C50C-407E-A947-70E740481C1C}">
                <a14:useLocalDpi xmlns:a14="http://schemas.microsoft.com/office/drawing/2010/main" val="0"/>
              </a:ext>
            </a:extLst>
          </a:blip>
          <a:srcRect/>
          <a:stretch>
            <a:fillRect/>
          </a:stretch>
        </p:blipFill>
        <p:spPr bwMode="auto">
          <a:xfrm>
            <a:off x="6400800" y="3505201"/>
            <a:ext cx="4267200"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7754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0-#ppt_w/2"/>
                                          </p:val>
                                        </p:tav>
                                        <p:tav tm="100000">
                                          <p:val>
                                            <p:strVal val="#ppt_x"/>
                                          </p:val>
                                        </p:tav>
                                      </p:tavLst>
                                    </p:anim>
                                    <p:anim calcmode="lin" valueType="num">
                                      <p:cBhvr additive="base">
                                        <p:cTn id="8" dur="500" fill="hold"/>
                                        <p:tgtEl>
                                          <p:spTgt spid="2150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1508"/>
                                        </p:tgtEl>
                                        <p:attrNameLst>
                                          <p:attrName>style.visibility</p:attrName>
                                        </p:attrNameLst>
                                      </p:cBhvr>
                                      <p:to>
                                        <p:strVal val="visible"/>
                                      </p:to>
                                    </p:set>
                                    <p:anim calcmode="lin" valueType="num">
                                      <p:cBhvr additive="base">
                                        <p:cTn id="13" dur="500" fill="hold"/>
                                        <p:tgtEl>
                                          <p:spTgt spid="21508"/>
                                        </p:tgtEl>
                                        <p:attrNameLst>
                                          <p:attrName>ppt_x</p:attrName>
                                        </p:attrNameLst>
                                      </p:cBhvr>
                                      <p:tavLst>
                                        <p:tav tm="0">
                                          <p:val>
                                            <p:strVal val="0-#ppt_w/2"/>
                                          </p:val>
                                        </p:tav>
                                        <p:tav tm="100000">
                                          <p:val>
                                            <p:strVal val="#ppt_x"/>
                                          </p:val>
                                        </p:tav>
                                      </p:tavLst>
                                    </p:anim>
                                    <p:anim calcmode="lin" valueType="num">
                                      <p:cBhvr additive="base">
                                        <p:cTn id="14" dur="500" fill="hold"/>
                                        <p:tgtEl>
                                          <p:spTgt spid="2150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1512"/>
                                        </p:tgtEl>
                                        <p:attrNameLst>
                                          <p:attrName>style.visibility</p:attrName>
                                        </p:attrNameLst>
                                      </p:cBhvr>
                                      <p:to>
                                        <p:strVal val="visible"/>
                                      </p:to>
                                    </p:set>
                                    <p:anim calcmode="lin" valueType="num">
                                      <p:cBhvr additive="base">
                                        <p:cTn id="19" dur="500" fill="hold"/>
                                        <p:tgtEl>
                                          <p:spTgt spid="21512"/>
                                        </p:tgtEl>
                                        <p:attrNameLst>
                                          <p:attrName>ppt_x</p:attrName>
                                        </p:attrNameLst>
                                      </p:cBhvr>
                                      <p:tavLst>
                                        <p:tav tm="0">
                                          <p:val>
                                            <p:strVal val="0-#ppt_w/2"/>
                                          </p:val>
                                        </p:tav>
                                        <p:tav tm="100000">
                                          <p:val>
                                            <p:strVal val="#ppt_x"/>
                                          </p:val>
                                        </p:tav>
                                      </p:tavLst>
                                    </p:anim>
                                    <p:anim calcmode="lin" valueType="num">
                                      <p:cBhvr additive="base">
                                        <p:cTn id="20" dur="500" fill="hold"/>
                                        <p:tgtEl>
                                          <p:spTgt spid="215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939F-68F4-4FC6-BBCD-7812E36CFF3A}"/>
              </a:ext>
            </a:extLst>
          </p:cNvPr>
          <p:cNvSpPr>
            <a:spLocks noGrp="1"/>
          </p:cNvSpPr>
          <p:nvPr>
            <p:ph type="title"/>
          </p:nvPr>
        </p:nvSpPr>
        <p:spPr/>
        <p:txBody>
          <a:bodyPr/>
          <a:lstStyle/>
          <a:p>
            <a:r>
              <a:rPr lang="en-US" dirty="0"/>
              <a:t>Perform other relevant evaluations</a:t>
            </a:r>
          </a:p>
        </p:txBody>
      </p:sp>
      <p:sp>
        <p:nvSpPr>
          <p:cNvPr id="3" name="Content Placeholder 2">
            <a:extLst>
              <a:ext uri="{FF2B5EF4-FFF2-40B4-BE49-F238E27FC236}">
                <a16:creationId xmlns:a16="http://schemas.microsoft.com/office/drawing/2014/main" id="{FE6FD26B-D755-4E49-9BE3-0037020A2400}"/>
              </a:ext>
            </a:extLst>
          </p:cNvPr>
          <p:cNvSpPr>
            <a:spLocks noGrp="1"/>
          </p:cNvSpPr>
          <p:nvPr>
            <p:ph idx="1"/>
          </p:nvPr>
        </p:nvSpPr>
        <p:spPr/>
        <p:txBody>
          <a:bodyPr/>
          <a:lstStyle/>
          <a:p>
            <a:pPr fontAlgn="base"/>
            <a:r>
              <a:rPr lang="en-US" b="1" dirty="0"/>
              <a:t>Full neurovascular examination of the </a:t>
            </a:r>
            <a:r>
              <a:rPr lang="en-US" b="1" dirty="0" err="1">
                <a:hlinkClick r:id="rId2"/>
              </a:rPr>
              <a:t>relavent</a:t>
            </a:r>
            <a:r>
              <a:rPr lang="en-US" b="1" dirty="0">
                <a:hlinkClick r:id="rId2"/>
              </a:rPr>
              <a:t> limbs</a:t>
            </a:r>
            <a:endParaRPr lang="en-US" dirty="0"/>
          </a:p>
          <a:p>
            <a:pPr fontAlgn="base"/>
            <a:r>
              <a:rPr lang="en-US" b="1" dirty="0"/>
              <a:t>Perform further imaging if indicated</a:t>
            </a:r>
            <a:r>
              <a:rPr lang="en-US" dirty="0"/>
              <a:t> – e.g. X-ray / MRI</a:t>
            </a:r>
          </a:p>
          <a:p>
            <a:pPr fontAlgn="base"/>
            <a:endParaRPr lang="en-US" dirty="0"/>
          </a:p>
          <a:p>
            <a:pPr fontAlgn="base"/>
            <a:r>
              <a:rPr lang="en-US" dirty="0"/>
              <a:t>Say , Thank you to the patient</a:t>
            </a:r>
          </a:p>
          <a:p>
            <a:endParaRPr lang="en-US" dirty="0"/>
          </a:p>
        </p:txBody>
      </p:sp>
    </p:spTree>
    <p:extLst>
      <p:ext uri="{BB962C8B-B14F-4D97-AF65-F5344CB8AC3E}">
        <p14:creationId xmlns:p14="http://schemas.microsoft.com/office/powerpoint/2010/main" val="30313890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FBD6E-EE57-4C94-81B4-6588A3C01253}"/>
              </a:ext>
            </a:extLst>
          </p:cNvPr>
          <p:cNvSpPr>
            <a:spLocks noGrp="1"/>
          </p:cNvSpPr>
          <p:nvPr>
            <p:ph type="title"/>
          </p:nvPr>
        </p:nvSpPr>
        <p:spPr>
          <a:xfrm>
            <a:off x="1415143" y="2675731"/>
            <a:ext cx="10515600" cy="1325563"/>
          </a:xfrm>
        </p:spPr>
        <p:txBody>
          <a:bodyPr>
            <a:normAutofit/>
          </a:bodyPr>
          <a:lstStyle/>
          <a:p>
            <a:r>
              <a:rPr lang="en-US" sz="7200" b="1" dirty="0"/>
              <a:t>Thank You</a:t>
            </a:r>
          </a:p>
        </p:txBody>
      </p:sp>
    </p:spTree>
    <p:extLst>
      <p:ext uri="{BB962C8B-B14F-4D97-AF65-F5344CB8AC3E}">
        <p14:creationId xmlns:p14="http://schemas.microsoft.com/office/powerpoint/2010/main" val="2980265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otalTime>0</TotalTime>
  <Words>987</Words>
  <Application>Microsoft Office PowerPoint</Application>
  <PresentationFormat>Widescreen</PresentationFormat>
  <Paragraphs>307</Paragraphs>
  <Slides>97</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97</vt:i4>
      </vt:variant>
    </vt:vector>
  </HeadingPairs>
  <TitlesOfParts>
    <vt:vector size="108" baseType="lpstr">
      <vt:lpstr>Arial</vt:lpstr>
      <vt:lpstr>Calibri</vt:lpstr>
      <vt:lpstr>Calibri Light</vt:lpstr>
      <vt:lpstr>Georgia</vt:lpstr>
      <vt:lpstr>Helvetica</vt:lpstr>
      <vt:lpstr>inherit</vt:lpstr>
      <vt:lpstr>Open Sans</vt:lpstr>
      <vt:lpstr>Source Sans Pro</vt:lpstr>
      <vt:lpstr>Times New Roman</vt:lpstr>
      <vt:lpstr>Office Theme</vt:lpstr>
      <vt:lpstr>Metropolitan</vt:lpstr>
      <vt:lpstr>JOINT EXAMINATIONS</vt:lpstr>
      <vt:lpstr>Must not forget….</vt:lpstr>
      <vt:lpstr>What to look for ?</vt:lpstr>
      <vt:lpstr>Start examinatiom</vt:lpstr>
      <vt:lpstr>Hip Joint</vt:lpstr>
      <vt:lpstr>Look </vt:lpstr>
      <vt:lpstr>PowerPoint Presentation</vt:lpstr>
      <vt:lpstr>PowerPoint Presentation</vt:lpstr>
      <vt:lpstr>PowerPoint Presentation</vt:lpstr>
      <vt:lpstr>Gait </vt:lpstr>
      <vt:lpstr>Feel </vt:lpstr>
      <vt:lpstr>Tenderness and warmth</vt:lpstr>
      <vt:lpstr>PowerPoint Presentation</vt:lpstr>
      <vt:lpstr>Hip Examination</vt:lpstr>
      <vt:lpstr>PowerPoint Presentation</vt:lpstr>
      <vt:lpstr>PowerPoint Presentation</vt:lpstr>
      <vt:lpstr>Flexion – assess the degree of flexion in each hip individually – normal ROM is 120°   </vt:lpstr>
      <vt:lpstr>ABduction – whilst stabilising the contralateral iliac crest, use your other hand to abduct the hip until you feel the pelvis begin to tilt –  normal ROM is 45°  ADduction – whilst stabilising the contralateral iliac crest, use your other hand to adduct the patient’s leg across the midline as far as possible – normal ROM is 30° </vt:lpstr>
      <vt:lpstr>Special tests - Thomas’s test </vt:lpstr>
      <vt:lpstr>PowerPoint Presentation</vt:lpstr>
      <vt:lpstr>PowerPoint Presentation</vt:lpstr>
      <vt:lpstr>PowerPoint Presentation</vt:lpstr>
      <vt:lpstr>Knee Joint</vt:lpstr>
      <vt:lpstr>PowerPoint Presentation</vt:lpstr>
      <vt:lpstr>Inspection</vt:lpstr>
      <vt:lpstr>Palpation</vt:lpstr>
      <vt:lpstr>Palpate the border of the patella for any tenderness, behind the knee for any swellings, along all of the joint lines for tenderness and at the point of insertion of the patellar tendon. Finally, tap the patella to see if there is any effusion deep to the patella. </vt:lpstr>
      <vt:lpstr>Joint lines</vt:lpstr>
      <vt:lpstr>Patellar position</vt:lpstr>
      <vt:lpstr>The main movements which should be examined both actively and passively are: Flexion Extension A full range of movements should be demonstrated and you should feel for any crepitus. </vt:lpstr>
      <vt:lpstr>Anterior drawer test: </vt:lpstr>
      <vt:lpstr>Posterior drawer test</vt:lpstr>
      <vt:lpstr>Lateral stress test at 15 degrees flrxion</vt:lpstr>
      <vt:lpstr>Shoulder</vt:lpstr>
      <vt:lpstr>Prepare</vt:lpstr>
      <vt:lpstr>Inspect the patient </vt:lpstr>
      <vt:lpstr>PowerPoint Presentation</vt:lpstr>
      <vt:lpstr>PowerPoint Presentation</vt:lpstr>
      <vt:lpstr>PowerPoint Presentation</vt:lpstr>
      <vt:lpstr>Feel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Move </vt:lpstr>
      <vt:lpstr>Compound movements</vt:lpstr>
      <vt:lpstr>Full shoulder examination Test active movements first by asking the patient to move their arm themselves.</vt:lpstr>
      <vt:lpstr>Assess the movement of the scapula: </vt:lpstr>
      <vt:lpstr>PowerPoint Presentation</vt:lpstr>
      <vt:lpstr>PowerPoint Presentation</vt:lpstr>
      <vt:lpstr>Passive movement  If abnormalities are noted on active movements (e.g. restricted range of movement), assess joint movements passively. </vt:lpstr>
      <vt:lpstr>PowerPoint Presentation</vt:lpstr>
      <vt:lpstr>PowerPoint Presentation</vt:lpstr>
      <vt:lpstr>Supraspinatus assessment – “Empty Can Test” This clinical test assesses the function of supraspinatus. </vt:lpstr>
      <vt:lpstr>PowerPoint Presentation</vt:lpstr>
      <vt:lpstr>The painful arc (impingement syndrome) This clinical test assesses for impingement of supraspinatus. </vt:lpstr>
      <vt:lpstr>PowerPoint Presentation</vt:lpstr>
      <vt:lpstr>External rotation against resistance This clinical test assesses the function of infraspinatus. </vt:lpstr>
      <vt:lpstr>PowerPoint Presentation</vt:lpstr>
      <vt:lpstr>External rotation in abduction This clinical test assesses the function of teres minor. </vt:lpstr>
      <vt:lpstr>Internal rotation against resistance (“Gerber lift-off test”) This clinical test assesses the function of the subscapularis muscle. </vt:lpstr>
      <vt:lpstr>PowerPoint Presentation</vt:lpstr>
      <vt:lpstr>Elbow Examination</vt:lpstr>
      <vt:lpstr>Inspection</vt:lpstr>
      <vt:lpstr>Inspection</vt:lpstr>
      <vt:lpstr>PowerPoint Presentation</vt:lpstr>
      <vt:lpstr>Inspection</vt:lpstr>
      <vt:lpstr>Range of Motion</vt:lpstr>
      <vt:lpstr>PowerPoint Presentation</vt:lpstr>
      <vt:lpstr>Palpation</vt:lpstr>
      <vt:lpstr>PowerPoint Presentation</vt:lpstr>
      <vt:lpstr>Epicondylitis</vt:lpstr>
      <vt:lpstr>Ulnar Nerve Instability</vt:lpstr>
      <vt:lpstr>Testing the UCL</vt:lpstr>
      <vt:lpstr>UCL Stress Test - Seated</vt:lpstr>
      <vt:lpstr>Testing Flexion Strength</vt:lpstr>
      <vt:lpstr>Lateral Ligamentous Exam</vt:lpstr>
      <vt:lpstr>Arthroscopic Stress View for UCL Laxity</vt:lpstr>
      <vt:lpstr>Examination of Foot and Ankle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Special tests – Anterior drawer test</vt:lpstr>
      <vt:lpstr>PowerPoint Presentation</vt:lpstr>
      <vt:lpstr>Perform other relevant evaluations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Dilshan Munidasa</dc:creator>
  <cp:lastModifiedBy>Dilshan Munidasa</cp:lastModifiedBy>
  <cp:revision>29</cp:revision>
  <dcterms:created xsi:type="dcterms:W3CDTF">2019-10-24T05:25:55Z</dcterms:created>
  <dcterms:modified xsi:type="dcterms:W3CDTF">2019-10-29T08:22:16Z</dcterms:modified>
</cp:coreProperties>
</file>